
<file path=[Content_Types].xml><?xml version="1.0" encoding="utf-8"?>
<Types xmlns="http://schemas.openxmlformats.org/package/2006/content-types">
  <Default ContentType="image/bmp" Extension="bmp"/>
  <Default ContentType="image/gif" Extension="gif"/>
  <Default ContentType="image/jpg" Extension="jpeg"/>
  <Default ContentType="application/movie" Extension="mov"/>
  <Default ContentType="application/pdf" Extension="pdf"/>
  <Default ContentType="image/png" Extension="png"/>
  <Default ContentType="application/vnd.openxmlformats-package.relationships+xml" Extension="rels"/>
  <Default ContentType="image/tif" Extension="tif"/>
  <Default ContentType="application/vnd.openxmlformats-officedocument.vmlDrawing" Extension="vml"/>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commentAuthors+xml" PartName="/ppt/commentAuthors.xml"/>
  <Override ContentType="image/jpeg" PartName="/ppt/media/image1.jpeg"/>
  <Override ContentType="image/jpeg" PartName="/ppt/media/image2.jpeg"/>
  <Override ContentType="image/jpeg" PartName="/ppt/media/image3.jpeg"/>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p="http://schemas.openxmlformats.org/presentationml/2006/main" xmlns:s="http://schemas.openxmlformats.org/officeDocument/2006/sharedTypes" xmlns:r="http://schemas.openxmlformats.org/officeDocument/2006/relationships">
  <p:sldMasterIdLst>
    <p:sldMasterId r:id="rId4" id="2147483648"/>
  </p:sldMasterIdLst>
  <p:notesMasterIdLst>
    <p:notesMasterId r:id="rId5"/>
  </p:notesMasterIdLst>
  <p:sldIdLst>
    <p:sldId r:id="rId6" id="256"/>
    <p:sldId r:id="rId7" id="257"/>
    <p:sldId r:id="rId8" id="258"/>
    <p:sldId r:id="rId9" id="259"/>
    <p:sldId r:id="rId10" id="260"/>
    <p:sldId r:id="rId11" id="261"/>
    <p:sldId r:id="rId12" id="262"/>
    <p:sldId r:id="rId13" id="263"/>
    <p:sldId r:id="rId14" id="264"/>
    <p:sldId r:id="rId15" id="265"/>
    <p:sldId r:id="rId16" id="266"/>
    <p:sldId r:id="rId17" id="267"/>
    <p:sldId r:id="rId18" id="268"/>
    <p:sldId r:id="rId19" id="269"/>
    <p:sldId r:id="rId20" id="270"/>
    <p:sldId r:id="rId21" id="271"/>
    <p:sldId r:id="rId22" id="272"/>
    <p:sldId r:id="rId23" id="273"/>
    <p:sldId r:id="rId24" id="274"/>
    <p:sldId r:id="rId25" id="275"/>
    <p:sldId r:id="rId26" id="276"/>
    <p:sldId r:id="rId27" id="277"/>
    <p:sldId r:id="rId28" id="278"/>
    <p:sldId r:id="rId29" id="279"/>
    <p:sldId r:id="rId30" id="280"/>
    <p:sldId r:id="rId31" id="281"/>
    <p:sldId r:id="rId32" id="282"/>
    <p:sldId r:id="rId33" id="283"/>
    <p:sldId r:id="rId34" id="284"/>
    <p:sldId r:id="rId35" id="285"/>
    <p:sldId r:id="rId36" id="286"/>
    <p:sldId r:id="rId37" id="287"/>
    <p:sldId r:id="rId38" id="288"/>
    <p:sldId r:id="rId39" id="289"/>
    <p:sldId r:id="rId40" id="290"/>
    <p:sldId r:id="rId41" id="291"/>
    <p:sldId r:id="rId42" id="292"/>
    <p:sldId r:id="rId43" id="293"/>
    <p:sldId r:id="rId44" id="294"/>
    <p:sldId r:id="rId45" id="295"/>
    <p:sldId r:id="rId46" id="296"/>
    <p:sldId r:id="rId47" id="297"/>
    <p:sldId r:id="rId48" id="298"/>
    <p:sldId r:id="rId49" id="299"/>
    <p:sldId r:id="rId50" id="300"/>
    <p:sldId r:id="rId51" id="301"/>
    <p:sldId r:id="rId52" id="302"/>
    <p:sldId r:id="rId53" id="303"/>
    <p:sldId r:id="rId54" id="304"/>
    <p:sldId r:id="rId55" id="305"/>
    <p:sldId r:id="rId56" id="306"/>
    <p:sldId r:id="rId57" id="307"/>
    <p:sldId r:id="rId58" id="308"/>
    <p:sldId r:id="rId59" id="309"/>
    <p:sldId r:id="rId60" id="310"/>
    <p:sldId r:id="rId61" id="311"/>
    <p:sldId r:id="rId62" id="312"/>
    <p:sldId r:id="rId63" id="313"/>
    <p:sldId r:id="rId64" id="314"/>
    <p:sldId r:id="rId65" id="315"/>
    <p:sldId r:id="rId66" id="316"/>
    <p:sldId r:id="rId67" id="317"/>
    <p:sldId r:id="rId68" id="318"/>
    <p:sldId r:id="rId69" id="319"/>
    <p:sldId r:id="rId70" id="320"/>
    <p:sldId r:id="rId71" id="321"/>
    <p:sldId r:id="rId72" id="322"/>
    <p:sldId r:id="rId73" id="323"/>
    <p:sldId r:id="rId74" id="324"/>
    <p:sldId r:id="rId75" id="325"/>
    <p:sldId r:id="rId76" id="326"/>
    <p:sldId r:id="rId77" id="327"/>
    <p:sldId r:id="rId78" id="328"/>
    <p:sldId r:id="rId79" id="329"/>
    <p:sldId r:id="rId80" id="330"/>
    <p:sldId r:id="rId81" id="331"/>
    <p:sldId r:id="rId82" id="332"/>
    <p:sldId r:id="rId83" id="333"/>
    <p:sldId r:id="rId84" id="334"/>
    <p:sldId r:id="rId85" id="335"/>
    <p:sldId r:id="rId86" id="336"/>
    <p:sldId r:id="rId87" id="337"/>
    <p:sldId r:id="rId88" id="338"/>
    <p:sldId r:id="rId89" id="339"/>
    <p:sldId r:id="rId90" id="340"/>
    <p:sldId r:id="rId91" id="341"/>
    <p:sldId r:id="rId92" id="342"/>
    <p:sldId r:id="rId93" id="343"/>
    <p:sldId r:id="rId94" id="344"/>
    <p:sldId r:id="rId95" id="345"/>
    <p:sldId r:id="rId96" id="346"/>
  </p:sldIdLst>
  <p:sldSz cx="9144000" cy="6858000"/>
  <p:notesSz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cx="6858000" cy="9144000"/>
  <p:defaultText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defPPr>
    <a:lvl1pPr algn="l" defTabSz="914400" fontAlgn="auto" hangingPunct="0" indent="0" latinLnBrk="0" marL="0" marR="0" rtl="0">
      <a:lnSpc>
        <a:spcPct val="100000"/>
      </a:lnSpc>
      <a:spcBef>
        <a:spcPts val="0"/>
      </a:spcBef>
      <a:spcAft>
        <a:spcPts val="0"/>
      </a:spcAft>
      <a:buFontTx/>
      <a:buNone/>
      <a:defRPr b="0" baseline="0" cap="none" i="0" kumimoji="0" normalizeH="0" spc="0" strike="noStrike" sz="2000" u="none">
        <a:ln>
          <a:noFill/>
        </a:ln>
        <a:solidFill>
          <a:srgbClr val="000000"/>
        </a:solidFill>
        <a:effectLst/>
        <a:uFillTx/>
        <a:latin typeface="Arial"/>
        <a:ea typeface="Arial"/>
        <a:cs typeface="Arial"/>
        <a:sym typeface="Arial"/>
      </a:defRPr>
    </a:lvl1pPr>
    <a:lvl2pPr algn="l" defTabSz="914400" fontAlgn="auto" hangingPunct="0" indent="0" latinLnBrk="0" marL="0" marR="0" rtl="0">
      <a:lnSpc>
        <a:spcPct val="100000"/>
      </a:lnSpc>
      <a:spcBef>
        <a:spcPts val="0"/>
      </a:spcBef>
      <a:spcAft>
        <a:spcPts val="0"/>
      </a:spcAft>
      <a:buFontTx/>
      <a:buNone/>
      <a:defRPr b="0" baseline="0" cap="none" i="0" kumimoji="0" normalizeH="0" spc="0" strike="noStrike" sz="2000" u="none">
        <a:ln>
          <a:noFill/>
        </a:ln>
        <a:solidFill>
          <a:srgbClr val="000000"/>
        </a:solidFill>
        <a:effectLst/>
        <a:uFillTx/>
        <a:latin typeface="Arial"/>
        <a:ea typeface="Arial"/>
        <a:cs typeface="Arial"/>
        <a:sym typeface="Arial"/>
      </a:defRPr>
    </a:lvl2pPr>
    <a:lvl3pPr algn="l" defTabSz="914400" fontAlgn="auto" hangingPunct="0" indent="0" latinLnBrk="0" marL="0" marR="0" rtl="0">
      <a:lnSpc>
        <a:spcPct val="100000"/>
      </a:lnSpc>
      <a:spcBef>
        <a:spcPts val="0"/>
      </a:spcBef>
      <a:spcAft>
        <a:spcPts val="0"/>
      </a:spcAft>
      <a:buFontTx/>
      <a:buNone/>
      <a:defRPr b="0" baseline="0" cap="none" i="0" kumimoji="0" normalizeH="0" spc="0" strike="noStrike" sz="2000" u="none">
        <a:ln>
          <a:noFill/>
        </a:ln>
        <a:solidFill>
          <a:srgbClr val="000000"/>
        </a:solidFill>
        <a:effectLst/>
        <a:uFillTx/>
        <a:latin typeface="Arial"/>
        <a:ea typeface="Arial"/>
        <a:cs typeface="Arial"/>
        <a:sym typeface="Arial"/>
      </a:defRPr>
    </a:lvl3pPr>
    <a:lvl4pPr algn="l" defTabSz="914400" fontAlgn="auto" hangingPunct="0" indent="0" latinLnBrk="0" marL="0" marR="0" rtl="0">
      <a:lnSpc>
        <a:spcPct val="100000"/>
      </a:lnSpc>
      <a:spcBef>
        <a:spcPts val="0"/>
      </a:spcBef>
      <a:spcAft>
        <a:spcPts val="0"/>
      </a:spcAft>
      <a:buFontTx/>
      <a:buNone/>
      <a:defRPr b="0" baseline="0" cap="none" i="0" kumimoji="0" normalizeH="0" spc="0" strike="noStrike" sz="2000" u="none">
        <a:ln>
          <a:noFill/>
        </a:ln>
        <a:solidFill>
          <a:srgbClr val="000000"/>
        </a:solidFill>
        <a:effectLst/>
        <a:uFillTx/>
        <a:latin typeface="Arial"/>
        <a:ea typeface="Arial"/>
        <a:cs typeface="Arial"/>
        <a:sym typeface="Arial"/>
      </a:defRPr>
    </a:lvl4pPr>
    <a:lvl5pPr algn="l" defTabSz="914400" fontAlgn="auto" hangingPunct="0" indent="0" latinLnBrk="0" marL="0" marR="0" rtl="0">
      <a:lnSpc>
        <a:spcPct val="100000"/>
      </a:lnSpc>
      <a:spcBef>
        <a:spcPts val="0"/>
      </a:spcBef>
      <a:spcAft>
        <a:spcPts val="0"/>
      </a:spcAft>
      <a:buFontTx/>
      <a:buNone/>
      <a:defRPr b="0" baseline="0" cap="none" i="0" kumimoji="0" normalizeH="0" spc="0" strike="noStrike" sz="2000" u="none">
        <a:ln>
          <a:noFill/>
        </a:ln>
        <a:solidFill>
          <a:srgbClr val="000000"/>
        </a:solidFill>
        <a:effectLst/>
        <a:uFillTx/>
        <a:latin typeface="Arial"/>
        <a:ea typeface="Arial"/>
        <a:cs typeface="Arial"/>
        <a:sym typeface="Arial"/>
      </a:defRPr>
    </a:lvl5pPr>
    <a:lvl6pPr algn="l" defTabSz="914400" fontAlgn="auto" hangingPunct="0" indent="0" latinLnBrk="0" marL="0" marR="0" rtl="0">
      <a:lnSpc>
        <a:spcPct val="100000"/>
      </a:lnSpc>
      <a:spcBef>
        <a:spcPts val="0"/>
      </a:spcBef>
      <a:spcAft>
        <a:spcPts val="0"/>
      </a:spcAft>
      <a:buFontTx/>
      <a:buNone/>
      <a:defRPr b="0" baseline="0" cap="none" i="0" kumimoji="0" normalizeH="0" spc="0" strike="noStrike" sz="2000" u="none">
        <a:ln>
          <a:noFill/>
        </a:ln>
        <a:solidFill>
          <a:srgbClr val="000000"/>
        </a:solidFill>
        <a:effectLst/>
        <a:uFillTx/>
        <a:latin typeface="Arial"/>
        <a:ea typeface="Arial"/>
        <a:cs typeface="Arial"/>
        <a:sym typeface="Arial"/>
      </a:defRPr>
    </a:lvl6pPr>
    <a:lvl7pPr algn="l" defTabSz="914400" fontAlgn="auto" hangingPunct="0" indent="0" latinLnBrk="0" marL="0" marR="0" rtl="0">
      <a:lnSpc>
        <a:spcPct val="100000"/>
      </a:lnSpc>
      <a:spcBef>
        <a:spcPts val="0"/>
      </a:spcBef>
      <a:spcAft>
        <a:spcPts val="0"/>
      </a:spcAft>
      <a:buFontTx/>
      <a:buNone/>
      <a:defRPr b="0" baseline="0" cap="none" i="0" kumimoji="0" normalizeH="0" spc="0" strike="noStrike" sz="2000" u="none">
        <a:ln>
          <a:noFill/>
        </a:ln>
        <a:solidFill>
          <a:srgbClr val="000000"/>
        </a:solidFill>
        <a:effectLst/>
        <a:uFillTx/>
        <a:latin typeface="Arial"/>
        <a:ea typeface="Arial"/>
        <a:cs typeface="Arial"/>
        <a:sym typeface="Arial"/>
      </a:defRPr>
    </a:lvl7pPr>
    <a:lvl8pPr algn="l" defTabSz="914400" fontAlgn="auto" hangingPunct="0" indent="0" latinLnBrk="0" marL="0" marR="0" rtl="0">
      <a:lnSpc>
        <a:spcPct val="100000"/>
      </a:lnSpc>
      <a:spcBef>
        <a:spcPts val="0"/>
      </a:spcBef>
      <a:spcAft>
        <a:spcPts val="0"/>
      </a:spcAft>
      <a:buFontTx/>
      <a:buNone/>
      <a:defRPr b="0" baseline="0" cap="none" i="0" kumimoji="0" normalizeH="0" spc="0" strike="noStrike" sz="2000" u="none">
        <a:ln>
          <a:noFill/>
        </a:ln>
        <a:solidFill>
          <a:srgbClr val="000000"/>
        </a:solidFill>
        <a:effectLst/>
        <a:uFillTx/>
        <a:latin typeface="Arial"/>
        <a:ea typeface="Arial"/>
        <a:cs typeface="Arial"/>
        <a:sym typeface="Arial"/>
      </a:defRPr>
    </a:lvl8pPr>
    <a:lvl9pPr algn="l" defTabSz="914400" fontAlgn="auto" hangingPunct="0" indent="0" latinLnBrk="0" marL="0" marR="0" rtl="0">
      <a:lnSpc>
        <a:spcPct val="100000"/>
      </a:lnSpc>
      <a:spcBef>
        <a:spcPts val="0"/>
      </a:spcBef>
      <a:spcAft>
        <a:spcPts val="0"/>
      </a:spcAft>
      <a:buFontTx/>
      <a:buNone/>
      <a:defRPr b="0" baseline="0" cap="none" i="0" kumimoji="0" normalizeH="0" spc="0" strike="noStrike" sz="2000" u="none">
        <a:ln>
          <a:noFill/>
        </a:ln>
        <a:solidFill>
          <a:srgbClr val="000000"/>
        </a:solidFill>
        <a:effectLst/>
        <a:uFillTx/>
        <a:latin typeface="Arial"/>
        <a:ea typeface="Arial"/>
        <a:cs typeface="Arial"/>
        <a:sym typeface="Arial"/>
      </a:defRPr>
    </a:lvl9pPr>
  </p:defaultTextStyle>
</p:presentation>
</file>

<file path=ppt/presProps.xml><?xml version="1.0" encoding="utf-8"?>
<p:presentationPr xmlns:a="http://schemas.openxmlformats.org/drawingml/2006/main" xmlns:p="http://schemas.openxmlformats.org/presentationml/2006/main" xmlns:s="http://schemas.openxmlformats.org/officeDocument/2006/sharedTypes" xmlns:r="http://schemas.openxmlformats.org/officeDocument/2006/relationships"/>
</file>

<file path=ppt/tableStyles.xml><?xml version="1.0" encoding="utf-8"?>
<a:tblStyleLst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def="{5940675A-B579-460E-94D1-54222C63F5DA}">
  <a:tblStyle styleId="{4C3C2611-4C71-4FC5-86AE-919BDF0F9419}" styleName="">
    <a:wholeTbl>
      <a:tcTxStyle b="off" i="off">
        <a:font>
          <a:latin typeface="Arial"/>
          <a:ea typeface="Arial"/>
          <a:cs typeface="Arial"/>
        </a:font>
        <a:srgbClr val="000000"/>
      </a:tcTxStyle>
      <a:tcStyle>
        <a:tcBdr>
          <a:left>
            <a:ln cap="flat" w="12700">
              <a:solidFill>
                <a:srgbClr val="FFFFFF"/>
              </a:solidFill>
              <a:prstDash val="solid"/>
              <a:round/>
            </a:ln>
          </a:left>
          <a:right>
            <a:ln cap="flat" w="12700">
              <a:solidFill>
                <a:srgbClr val="FFFFFF"/>
              </a:solidFill>
              <a:prstDash val="solid"/>
              <a:round/>
            </a:ln>
          </a:right>
          <a:top>
            <a:ln cap="flat" w="12700">
              <a:solidFill>
                <a:srgbClr val="FFFFFF"/>
              </a:solidFill>
              <a:prstDash val="solid"/>
              <a:round/>
            </a:ln>
          </a:top>
          <a:bottom>
            <a:ln cap="flat" w="127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rgbClr val="CADFFF"/>
          </a:solidFill>
        </a:fill>
      </a:tcStyle>
    </a:wholeTbl>
    <a:band2H>
      <a:tcStyle>
        <a:tcBdr/>
        <a:fill>
          <a:solidFill>
            <a:srgbClr val="E6F0FF"/>
          </a:solidFill>
        </a:fill>
      </a:tcStyle>
    </a:band2H>
    <a:firstCol>
      <a:tcTxStyle b="on" i="off">
        <a:font>
          <a:latin typeface="Arial"/>
          <a:ea typeface="Arial"/>
          <a:cs typeface="Arial"/>
        </a:font>
        <a:srgbClr val="FFFFFF"/>
      </a:tcTxStyle>
      <a:tcStyle>
        <a:tcBdr>
          <a:left>
            <a:ln cap="flat" w="12700">
              <a:solidFill>
                <a:srgbClr val="FFFFFF"/>
              </a:solidFill>
              <a:prstDash val="solid"/>
              <a:round/>
            </a:ln>
          </a:left>
          <a:right>
            <a:ln cap="flat" w="12700">
              <a:solidFill>
                <a:srgbClr val="FFFFFF"/>
              </a:solidFill>
              <a:prstDash val="solid"/>
              <a:round/>
            </a:ln>
          </a:right>
          <a:top>
            <a:ln cap="flat" w="12700">
              <a:solidFill>
                <a:srgbClr val="FFFFFF"/>
              </a:solidFill>
              <a:prstDash val="solid"/>
              <a:round/>
            </a:ln>
          </a:top>
          <a:bottom>
            <a:ln cap="flat" w="127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cap="flat" w="12700">
              <a:solidFill>
                <a:srgbClr val="FFFFFF"/>
              </a:solidFill>
              <a:prstDash val="solid"/>
              <a:round/>
            </a:ln>
          </a:left>
          <a:right>
            <a:ln cap="flat" w="12700">
              <a:solidFill>
                <a:srgbClr val="FFFFFF"/>
              </a:solidFill>
              <a:prstDash val="solid"/>
              <a:round/>
            </a:ln>
          </a:right>
          <a:top>
            <a:ln cap="flat" w="38100">
              <a:solidFill>
                <a:srgbClr val="FFFFFF"/>
              </a:solidFill>
              <a:prstDash val="solid"/>
              <a:round/>
            </a:ln>
          </a:top>
          <a:bottom>
            <a:ln cap="flat" w="127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cap="flat" w="12700">
              <a:solidFill>
                <a:srgbClr val="FFFFFF"/>
              </a:solidFill>
              <a:prstDash val="solid"/>
              <a:round/>
            </a:ln>
          </a:left>
          <a:right>
            <a:ln cap="flat" w="12700">
              <a:solidFill>
                <a:srgbClr val="FFFFFF"/>
              </a:solidFill>
              <a:prstDash val="solid"/>
              <a:round/>
            </a:ln>
          </a:right>
          <a:top>
            <a:ln cap="flat" w="12700">
              <a:solidFill>
                <a:srgbClr val="FFFFFF"/>
              </a:solidFill>
              <a:prstDash val="solid"/>
              <a:round/>
            </a:ln>
          </a:top>
          <a:bottom>
            <a:ln cap="flat" w="381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chemeClr val="accent1"/>
          </a:solidFill>
        </a:fill>
      </a:tcStyle>
    </a:firstRow>
  </a:tblStyle>
  <a:tblStyle styleId="{C7B018BB-80A7-4F77-B60F-C8B233D01FF8}" styleName="">
    <a:wholeTbl>
      <a:tcTxStyle b="off" i="off">
        <a:font>
          <a:latin typeface="Arial"/>
          <a:ea typeface="Arial"/>
          <a:cs typeface="Arial"/>
        </a:font>
        <a:srgbClr val="000000"/>
      </a:tcTxStyle>
      <a:tcStyle>
        <a:tcBdr>
          <a:left>
            <a:ln cap="flat" w="12700">
              <a:solidFill>
                <a:srgbClr val="FFFFFF"/>
              </a:solidFill>
              <a:prstDash val="solid"/>
              <a:round/>
            </a:ln>
          </a:left>
          <a:right>
            <a:ln cap="flat" w="12700">
              <a:solidFill>
                <a:srgbClr val="FFFFFF"/>
              </a:solidFill>
              <a:prstDash val="solid"/>
              <a:round/>
            </a:ln>
          </a:right>
          <a:top>
            <a:ln cap="flat" w="12700">
              <a:solidFill>
                <a:srgbClr val="FFFFFF"/>
              </a:solidFill>
              <a:prstDash val="solid"/>
              <a:round/>
            </a:ln>
          </a:top>
          <a:bottom>
            <a:ln cap="flat" w="127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rgbClr val="D1F0CC"/>
          </a:solidFill>
        </a:fill>
      </a:tcStyle>
    </a:wholeTbl>
    <a:band2H>
      <a:tcStyle>
        <a:tcBdr/>
        <a:fill>
          <a:solidFill>
            <a:srgbClr val="EAF8E7"/>
          </a:solidFill>
        </a:fill>
      </a:tcStyle>
    </a:band2H>
    <a:firstCol>
      <a:tcTxStyle b="on" i="off">
        <a:font>
          <a:latin typeface="Arial"/>
          <a:ea typeface="Arial"/>
          <a:cs typeface="Arial"/>
        </a:font>
        <a:srgbClr val="FFFFFF"/>
      </a:tcTxStyle>
      <a:tcStyle>
        <a:tcBdr>
          <a:left>
            <a:ln cap="flat" w="12700">
              <a:solidFill>
                <a:srgbClr val="FFFFFF"/>
              </a:solidFill>
              <a:prstDash val="solid"/>
              <a:round/>
            </a:ln>
          </a:left>
          <a:right>
            <a:ln cap="flat" w="12700">
              <a:solidFill>
                <a:srgbClr val="FFFFFF"/>
              </a:solidFill>
              <a:prstDash val="solid"/>
              <a:round/>
            </a:ln>
          </a:right>
          <a:top>
            <a:ln cap="flat" w="12700">
              <a:solidFill>
                <a:srgbClr val="FFFFFF"/>
              </a:solidFill>
              <a:prstDash val="solid"/>
              <a:round/>
            </a:ln>
          </a:top>
          <a:bottom>
            <a:ln cap="flat" w="127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cap="flat" w="12700">
              <a:solidFill>
                <a:srgbClr val="FFFFFF"/>
              </a:solidFill>
              <a:prstDash val="solid"/>
              <a:round/>
            </a:ln>
          </a:left>
          <a:right>
            <a:ln cap="flat" w="12700">
              <a:solidFill>
                <a:srgbClr val="FFFFFF"/>
              </a:solidFill>
              <a:prstDash val="solid"/>
              <a:round/>
            </a:ln>
          </a:right>
          <a:top>
            <a:ln cap="flat" w="38100">
              <a:solidFill>
                <a:srgbClr val="FFFFFF"/>
              </a:solidFill>
              <a:prstDash val="solid"/>
              <a:round/>
            </a:ln>
          </a:top>
          <a:bottom>
            <a:ln cap="flat" w="127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cap="flat" w="12700">
              <a:solidFill>
                <a:srgbClr val="FFFFFF"/>
              </a:solidFill>
              <a:prstDash val="solid"/>
              <a:round/>
            </a:ln>
          </a:left>
          <a:right>
            <a:ln cap="flat" w="12700">
              <a:solidFill>
                <a:srgbClr val="FFFFFF"/>
              </a:solidFill>
              <a:prstDash val="solid"/>
              <a:round/>
            </a:ln>
          </a:right>
          <a:top>
            <a:ln cap="flat" w="12700">
              <a:solidFill>
                <a:srgbClr val="FFFFFF"/>
              </a:solidFill>
              <a:prstDash val="solid"/>
              <a:round/>
            </a:ln>
          </a:top>
          <a:bottom>
            <a:ln cap="flat" w="381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chemeClr val="accent3"/>
          </a:solidFill>
        </a:fill>
      </a:tcStyle>
    </a:firstRow>
  </a:tblStyle>
  <a:tblStyle styleId="{EEE7283C-3CF3-47DC-8721-378D4A62B228}" styleName="">
    <a:wholeTbl>
      <a:tcTxStyle b="off" i="off">
        <a:font>
          <a:latin typeface="Arial"/>
          <a:ea typeface="Arial"/>
          <a:cs typeface="Arial"/>
        </a:font>
        <a:srgbClr val="000000"/>
      </a:tcTxStyle>
      <a:tcStyle>
        <a:tcBdr>
          <a:left>
            <a:ln cap="flat" w="12700">
              <a:solidFill>
                <a:srgbClr val="FFFFFF"/>
              </a:solidFill>
              <a:prstDash val="solid"/>
              <a:round/>
            </a:ln>
          </a:left>
          <a:right>
            <a:ln cap="flat" w="12700">
              <a:solidFill>
                <a:srgbClr val="FFFFFF"/>
              </a:solidFill>
              <a:prstDash val="solid"/>
              <a:round/>
            </a:ln>
          </a:right>
          <a:top>
            <a:ln cap="flat" w="12700">
              <a:solidFill>
                <a:srgbClr val="FFFFFF"/>
              </a:solidFill>
              <a:prstDash val="solid"/>
              <a:round/>
            </a:ln>
          </a:top>
          <a:bottom>
            <a:ln cap="flat" w="127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rgbClr val="F9D1E1"/>
          </a:solidFill>
        </a:fill>
      </a:tcStyle>
    </a:wholeTbl>
    <a:band2H>
      <a:tcStyle>
        <a:tcBdr/>
        <a:fill>
          <a:solidFill>
            <a:srgbClr val="FCE9F0"/>
          </a:solidFill>
        </a:fill>
      </a:tcStyle>
    </a:band2H>
    <a:firstCol>
      <a:tcTxStyle b="on" i="off">
        <a:font>
          <a:latin typeface="Arial"/>
          <a:ea typeface="Arial"/>
          <a:cs typeface="Arial"/>
        </a:font>
        <a:srgbClr val="FFFFFF"/>
      </a:tcTxStyle>
      <a:tcStyle>
        <a:tcBdr>
          <a:left>
            <a:ln cap="flat" w="12700">
              <a:solidFill>
                <a:srgbClr val="FFFFFF"/>
              </a:solidFill>
              <a:prstDash val="solid"/>
              <a:round/>
            </a:ln>
          </a:left>
          <a:right>
            <a:ln cap="flat" w="12700">
              <a:solidFill>
                <a:srgbClr val="FFFFFF"/>
              </a:solidFill>
              <a:prstDash val="solid"/>
              <a:round/>
            </a:ln>
          </a:right>
          <a:top>
            <a:ln cap="flat" w="12700">
              <a:solidFill>
                <a:srgbClr val="FFFFFF"/>
              </a:solidFill>
              <a:prstDash val="solid"/>
              <a:round/>
            </a:ln>
          </a:top>
          <a:bottom>
            <a:ln cap="flat" w="127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cap="flat" w="12700">
              <a:solidFill>
                <a:srgbClr val="FFFFFF"/>
              </a:solidFill>
              <a:prstDash val="solid"/>
              <a:round/>
            </a:ln>
          </a:left>
          <a:right>
            <a:ln cap="flat" w="12700">
              <a:solidFill>
                <a:srgbClr val="FFFFFF"/>
              </a:solidFill>
              <a:prstDash val="solid"/>
              <a:round/>
            </a:ln>
          </a:right>
          <a:top>
            <a:ln cap="flat" w="38100">
              <a:solidFill>
                <a:srgbClr val="FFFFFF"/>
              </a:solidFill>
              <a:prstDash val="solid"/>
              <a:round/>
            </a:ln>
          </a:top>
          <a:bottom>
            <a:ln cap="flat" w="127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cap="flat" w="12700">
              <a:solidFill>
                <a:srgbClr val="FFFFFF"/>
              </a:solidFill>
              <a:prstDash val="solid"/>
              <a:round/>
            </a:ln>
          </a:left>
          <a:right>
            <a:ln cap="flat" w="12700">
              <a:solidFill>
                <a:srgbClr val="FFFFFF"/>
              </a:solidFill>
              <a:prstDash val="solid"/>
              <a:round/>
            </a:ln>
          </a:right>
          <a:top>
            <a:ln cap="flat" w="12700">
              <a:solidFill>
                <a:srgbClr val="FFFFFF"/>
              </a:solidFill>
              <a:prstDash val="solid"/>
              <a:round/>
            </a:ln>
          </a:top>
          <a:bottom>
            <a:ln cap="flat" w="381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chemeClr val="accent6"/>
          </a:solidFill>
        </a:fill>
      </a:tcStyle>
    </a:firstRow>
  </a:tblStyle>
  <a:tblStyle styleId="{CF821DB8-F4EB-4A41-A1BA-3FCAFE7338EE}" styleName="">
    <a:wholeTbl>
      <a:tcTxStyle b="off" i="off">
        <a:font>
          <a:latin typeface="Arial"/>
          <a:ea typeface="Arial"/>
          <a:cs typeface="Arial"/>
        </a:font>
        <a:srgbClr val="000000"/>
      </a:tcTxStyle>
      <a:tcStyle>
        <a:tcBdr>
          <a:left>
            <a:ln cap="flat" w="12700">
              <a:noFill/>
              <a:miter lim="400000"/>
            </a:ln>
          </a:left>
          <a:right>
            <a:ln cap="flat" w="12700">
              <a:noFill/>
              <a:miter lim="400000"/>
            </a:ln>
          </a:right>
          <a:top>
            <a:ln cap="flat" w="12700">
              <a:noFill/>
              <a:miter lim="400000"/>
            </a:ln>
          </a:top>
          <a:bottom>
            <a:ln cap="flat" w="12700">
              <a:noFill/>
              <a:miter lim="400000"/>
            </a:ln>
          </a:bottom>
          <a:insideH>
            <a:ln cap="flat" w="12700">
              <a:noFill/>
              <a:miter lim="400000"/>
            </a:ln>
          </a:insideH>
          <a:insideV>
            <a:ln cap="flat" w="12700">
              <a:noFill/>
              <a:miter lim="400000"/>
            </a:ln>
          </a:insideV>
        </a:tcBdr>
        <a:fill>
          <a:solidFill>
            <a:srgbClr val="E6E6E6"/>
          </a:solidFill>
        </a:fill>
      </a:tcStyle>
    </a:wholeTbl>
    <a:band2H>
      <a:tcStyle>
        <a:tcBdr/>
        <a:fill>
          <a:solidFill>
            <a:srgbClr val="FFFFFF"/>
          </a:solidFill>
        </a:fill>
      </a:tcStyle>
    </a:band2H>
    <a:firstCol>
      <a:tcTxStyle b="on" i="off">
        <a:font>
          <a:latin typeface="Arial"/>
          <a:ea typeface="Arial"/>
          <a:cs typeface="Arial"/>
        </a:font>
        <a:srgbClr val="FFFFFF"/>
      </a:tcTxStyle>
      <a:tcStyle>
        <a:tcBdr>
          <a:left>
            <a:ln cap="flat" w="12700">
              <a:noFill/>
              <a:miter lim="400000"/>
            </a:ln>
          </a:left>
          <a:right>
            <a:ln cap="flat" w="12700">
              <a:noFill/>
              <a:miter lim="400000"/>
            </a:ln>
          </a:right>
          <a:top>
            <a:ln cap="flat" w="12700">
              <a:noFill/>
              <a:miter lim="400000"/>
            </a:ln>
          </a:top>
          <a:bottom>
            <a:ln cap="flat" w="12700">
              <a:noFill/>
              <a:miter lim="400000"/>
            </a:ln>
          </a:bottom>
          <a:insideH>
            <a:ln cap="flat" w="12700">
              <a:noFill/>
              <a:miter lim="400000"/>
            </a:ln>
          </a:insideH>
          <a:insideV>
            <a:ln cap="flat" w="12700">
              <a:noFill/>
              <a:miter lim="400000"/>
            </a:ln>
          </a:insideV>
        </a:tcBdr>
        <a:fill>
          <a:solidFill>
            <a:schemeClr val="accent1"/>
          </a:solidFill>
        </a:fill>
      </a:tcStyle>
    </a:firstCol>
    <a:lastRow>
      <a:tcTxStyle b="on" i="off">
        <a:font>
          <a:latin typeface="Arial"/>
          <a:ea typeface="Arial"/>
          <a:cs typeface="Arial"/>
        </a:font>
        <a:srgbClr val="000000"/>
      </a:tcTxStyle>
      <a:tcStyle>
        <a:tcBdr>
          <a:left>
            <a:ln cap="flat" w="12700">
              <a:noFill/>
              <a:miter lim="400000"/>
            </a:ln>
          </a:left>
          <a:right>
            <a:ln cap="flat" w="12700">
              <a:noFill/>
              <a:miter lim="400000"/>
            </a:ln>
          </a:right>
          <a:top>
            <a:ln cap="flat" w="50800">
              <a:solidFill>
                <a:srgbClr val="000000"/>
              </a:solidFill>
              <a:prstDash val="solid"/>
              <a:round/>
            </a:ln>
          </a:top>
          <a:bottom>
            <a:ln cap="flat" w="25400">
              <a:solidFill>
                <a:srgbClr val="000000"/>
              </a:solidFill>
              <a:prstDash val="solid"/>
              <a:round/>
            </a:ln>
          </a:bottom>
          <a:insideH>
            <a:ln cap="flat" w="12700">
              <a:noFill/>
              <a:miter lim="400000"/>
            </a:ln>
          </a:insideH>
          <a:insideV>
            <a:ln cap="flat" w="12700">
              <a:noFill/>
              <a:miter lim="400000"/>
            </a:ln>
          </a:insideV>
        </a:tcBdr>
        <a:fill>
          <a:solidFill>
            <a:srgbClr val="FFFFFF"/>
          </a:solidFill>
        </a:fill>
      </a:tcStyle>
    </a:lastRow>
    <a:firstRow>
      <a:tcTxStyle b="on" i="off">
        <a:font>
          <a:latin typeface="Arial"/>
          <a:ea typeface="Arial"/>
          <a:cs typeface="Arial"/>
        </a:font>
        <a:srgbClr val="FFFFFF"/>
      </a:tcTxStyle>
      <a:tcStyle>
        <a:tcBdr>
          <a:left>
            <a:ln cap="flat" w="12700">
              <a:noFill/>
              <a:miter lim="400000"/>
            </a:ln>
          </a:left>
          <a:right>
            <a:ln cap="flat" w="12700">
              <a:noFill/>
              <a:miter lim="400000"/>
            </a:ln>
          </a:right>
          <a:top>
            <a:ln cap="flat" w="25400">
              <a:solidFill>
                <a:srgbClr val="000000"/>
              </a:solidFill>
              <a:prstDash val="solid"/>
              <a:round/>
            </a:ln>
          </a:top>
          <a:bottom>
            <a:ln cap="flat" w="25400">
              <a:solidFill>
                <a:srgbClr val="000000"/>
              </a:solidFill>
              <a:prstDash val="solid"/>
              <a:round/>
            </a:ln>
          </a:bottom>
          <a:insideH>
            <a:ln cap="flat" w="12700">
              <a:noFill/>
              <a:miter lim="400000"/>
            </a:ln>
          </a:insideH>
          <a:insideV>
            <a:ln cap="flat" w="12700">
              <a:noFill/>
              <a:miter lim="400000"/>
            </a:ln>
          </a:insideV>
        </a:tcBdr>
        <a:fill>
          <a:solidFill>
            <a:schemeClr val="accent1"/>
          </a:solidFill>
        </a:fill>
      </a:tcStyle>
    </a:firstRow>
  </a:tblStyle>
  <a:tblStyle styleId="{33BA23B1-9221-436E-865A-0063620EA4FD}" styleName="">
    <a:wholeTbl>
      <a:tcTxStyle b="off" i="off">
        <a:font>
          <a:latin typeface="Arial"/>
          <a:ea typeface="Arial"/>
          <a:cs typeface="Arial"/>
        </a:font>
        <a:srgbClr val="000000"/>
      </a:tcTxStyle>
      <a:tcStyle>
        <a:tcBdr>
          <a:left>
            <a:ln cap="flat" w="12700">
              <a:solidFill>
                <a:srgbClr val="FFFFFF"/>
              </a:solidFill>
              <a:prstDash val="solid"/>
              <a:round/>
            </a:ln>
          </a:left>
          <a:right>
            <a:ln cap="flat" w="12700">
              <a:solidFill>
                <a:srgbClr val="FFFFFF"/>
              </a:solidFill>
              <a:prstDash val="solid"/>
              <a:round/>
            </a:ln>
          </a:right>
          <a:top>
            <a:ln cap="flat" w="12700">
              <a:solidFill>
                <a:srgbClr val="FFFFFF"/>
              </a:solidFill>
              <a:prstDash val="solid"/>
              <a:round/>
            </a:ln>
          </a:top>
          <a:bottom>
            <a:ln cap="flat" w="127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rgbClr val="CACACA"/>
          </a:solidFill>
        </a:fill>
      </a:tcStyle>
    </a:wholeTbl>
    <a:band2H>
      <a:tcStyle>
        <a:tcBdr/>
        <a:fill>
          <a:solidFill>
            <a:srgbClr val="E6E6E6"/>
          </a:solidFill>
        </a:fill>
      </a:tcStyle>
    </a:band2H>
    <a:firstCol>
      <a:tcTxStyle b="on" i="off">
        <a:font>
          <a:latin typeface="Arial"/>
          <a:ea typeface="Arial"/>
          <a:cs typeface="Arial"/>
        </a:font>
        <a:srgbClr val="FFFFFF"/>
      </a:tcTxStyle>
      <a:tcStyle>
        <a:tcBdr>
          <a:left>
            <a:ln cap="flat" w="12700">
              <a:solidFill>
                <a:srgbClr val="FFFFFF"/>
              </a:solidFill>
              <a:prstDash val="solid"/>
              <a:round/>
            </a:ln>
          </a:left>
          <a:right>
            <a:ln cap="flat" w="12700">
              <a:solidFill>
                <a:srgbClr val="FFFFFF"/>
              </a:solidFill>
              <a:prstDash val="solid"/>
              <a:round/>
            </a:ln>
          </a:right>
          <a:top>
            <a:ln cap="flat" w="12700">
              <a:solidFill>
                <a:srgbClr val="FFFFFF"/>
              </a:solidFill>
              <a:prstDash val="solid"/>
              <a:round/>
            </a:ln>
          </a:top>
          <a:bottom>
            <a:ln cap="flat" w="127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cap="flat" w="12700">
              <a:solidFill>
                <a:srgbClr val="FFFFFF"/>
              </a:solidFill>
              <a:prstDash val="solid"/>
              <a:round/>
            </a:ln>
          </a:left>
          <a:right>
            <a:ln cap="flat" w="12700">
              <a:solidFill>
                <a:srgbClr val="FFFFFF"/>
              </a:solidFill>
              <a:prstDash val="solid"/>
              <a:round/>
            </a:ln>
          </a:right>
          <a:top>
            <a:ln cap="flat" w="38100">
              <a:solidFill>
                <a:srgbClr val="FFFFFF"/>
              </a:solidFill>
              <a:prstDash val="solid"/>
              <a:round/>
            </a:ln>
          </a:top>
          <a:bottom>
            <a:ln cap="flat" w="127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cap="flat" w="12700">
              <a:solidFill>
                <a:srgbClr val="FFFFFF"/>
              </a:solidFill>
              <a:prstDash val="solid"/>
              <a:round/>
            </a:ln>
          </a:left>
          <a:right>
            <a:ln cap="flat" w="12700">
              <a:solidFill>
                <a:srgbClr val="FFFFFF"/>
              </a:solidFill>
              <a:prstDash val="solid"/>
              <a:round/>
            </a:ln>
          </a:right>
          <a:top>
            <a:ln cap="flat" w="12700">
              <a:solidFill>
                <a:srgbClr val="FFFFFF"/>
              </a:solidFill>
              <a:prstDash val="solid"/>
              <a:round/>
            </a:ln>
          </a:top>
          <a:bottom>
            <a:ln cap="flat" w="38100">
              <a:solidFill>
                <a:srgbClr val="FFFFFF"/>
              </a:solidFill>
              <a:prstDash val="solid"/>
              <a:round/>
            </a:ln>
          </a:bottom>
          <a:insideH>
            <a:ln cap="flat" w="12700">
              <a:solidFill>
                <a:srgbClr val="FFFFFF"/>
              </a:solidFill>
              <a:prstDash val="solid"/>
              <a:round/>
            </a:ln>
          </a:insideH>
          <a:insideV>
            <a:ln cap="flat" w="12700">
              <a:solidFill>
                <a:srgbClr val="FFFFFF"/>
              </a:solidFill>
              <a:prstDash val="solid"/>
              <a:round/>
            </a:ln>
          </a:insideV>
        </a:tcBdr>
        <a:fill>
          <a:solidFill>
            <a:srgbClr val="000000"/>
          </a:solidFill>
        </a:fill>
      </a:tcStyle>
    </a:firstRow>
  </a:tblStyle>
  <a:tblStyle styleId="{2708684C-4D16-4618-839F-0558EEFCDFE6}" styleName="">
    <a:wholeTbl>
      <a:tcTxStyle b="off" i="off">
        <a:font>
          <a:latin typeface="Arial"/>
          <a:ea typeface="Arial"/>
          <a:cs typeface="Arial"/>
        </a:font>
        <a:srgbClr val="000000"/>
      </a:tcTxStyle>
      <a:tcStyle>
        <a:tcBdr>
          <a:left>
            <a:ln cap="flat" w="12700">
              <a:solidFill>
                <a:srgbClr val="000000"/>
              </a:solidFill>
              <a:prstDash val="solid"/>
              <a:round/>
            </a:ln>
          </a:left>
          <a:right>
            <a:ln cap="flat" w="12700">
              <a:solidFill>
                <a:srgbClr val="000000"/>
              </a:solidFill>
              <a:prstDash val="solid"/>
              <a:round/>
            </a:ln>
          </a:right>
          <a:top>
            <a:ln cap="flat" w="12700">
              <a:solidFill>
                <a:srgbClr val="000000"/>
              </a:solidFill>
              <a:prstDash val="solid"/>
              <a:round/>
            </a:ln>
          </a:top>
          <a:bottom>
            <a:ln cap="flat" w="12700">
              <a:solidFill>
                <a:srgbClr val="000000"/>
              </a:solidFill>
              <a:prstDash val="solid"/>
              <a:round/>
            </a:ln>
          </a:bottom>
          <a:insideH>
            <a:ln cap="flat" w="12700">
              <a:solidFill>
                <a:srgbClr val="000000"/>
              </a:solidFill>
              <a:prstDash val="solid"/>
              <a:round/>
            </a:ln>
          </a:insideH>
          <a:insideV>
            <a:ln cap="flat" w="12700">
              <a:solidFill>
                <a:srgbClr val="000000"/>
              </a:solidFill>
              <a:prstDash val="solid"/>
              <a:round/>
            </a:ln>
          </a:insideV>
        </a:tcBdr>
        <a:fill>
          <a:solidFill>
            <a:srgbClr val="000000">
              <a:alpha val="20000"/>
            </a:srgbClr>
          </a:solidFill>
        </a:fill>
      </a:tcStyle>
    </a:wholeTbl>
    <a:band2H>
      <a:tcStyle>
        <a:tcBdr/>
        <a:fill>
          <a:solidFill>
            <a:srgbClr val="FFFFFF"/>
          </a:solidFill>
        </a:fill>
      </a:tcStyle>
    </a:band2H>
    <a:firstCol>
      <a:tcTxStyle b="on" i="off">
        <a:font>
          <a:latin typeface="Arial"/>
          <a:ea typeface="Arial"/>
          <a:cs typeface="Arial"/>
        </a:font>
        <a:srgbClr val="000000"/>
      </a:tcTxStyle>
      <a:tcStyle>
        <a:tcBdr>
          <a:left>
            <a:ln cap="flat" w="12700">
              <a:solidFill>
                <a:srgbClr val="000000"/>
              </a:solidFill>
              <a:prstDash val="solid"/>
              <a:round/>
            </a:ln>
          </a:left>
          <a:right>
            <a:ln cap="flat" w="12700">
              <a:solidFill>
                <a:srgbClr val="000000"/>
              </a:solidFill>
              <a:prstDash val="solid"/>
              <a:round/>
            </a:ln>
          </a:right>
          <a:top>
            <a:ln cap="flat" w="12700">
              <a:solidFill>
                <a:srgbClr val="000000"/>
              </a:solidFill>
              <a:prstDash val="solid"/>
              <a:round/>
            </a:ln>
          </a:top>
          <a:bottom>
            <a:ln cap="flat" w="12700">
              <a:solidFill>
                <a:srgbClr val="000000"/>
              </a:solidFill>
              <a:prstDash val="solid"/>
              <a:round/>
            </a:ln>
          </a:bottom>
          <a:insideH>
            <a:ln cap="flat" w="12700">
              <a:solidFill>
                <a:srgbClr val="000000"/>
              </a:solidFill>
              <a:prstDash val="solid"/>
              <a:round/>
            </a:ln>
          </a:insideH>
          <a:insideV>
            <a:ln cap="flat" w="12700">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cap="flat" w="12700">
              <a:solidFill>
                <a:srgbClr val="000000"/>
              </a:solidFill>
              <a:prstDash val="solid"/>
              <a:round/>
            </a:ln>
          </a:left>
          <a:right>
            <a:ln cap="flat" w="12700">
              <a:solidFill>
                <a:srgbClr val="000000"/>
              </a:solidFill>
              <a:prstDash val="solid"/>
              <a:round/>
            </a:ln>
          </a:right>
          <a:top>
            <a:ln cap="flat" w="50800">
              <a:solidFill>
                <a:srgbClr val="000000"/>
              </a:solidFill>
              <a:prstDash val="solid"/>
              <a:round/>
            </a:ln>
          </a:top>
          <a:bottom>
            <a:ln cap="flat" w="12700">
              <a:solidFill>
                <a:srgbClr val="000000"/>
              </a:solidFill>
              <a:prstDash val="solid"/>
              <a:round/>
            </a:ln>
          </a:bottom>
          <a:insideH>
            <a:ln cap="flat" w="12700">
              <a:solidFill>
                <a:srgbClr val="000000"/>
              </a:solidFill>
              <a:prstDash val="solid"/>
              <a:round/>
            </a:ln>
          </a:insideH>
          <a:insideV>
            <a:ln cap="flat" w="12700">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cap="flat" w="12700">
              <a:solidFill>
                <a:srgbClr val="000000"/>
              </a:solidFill>
              <a:prstDash val="solid"/>
              <a:round/>
            </a:ln>
          </a:left>
          <a:right>
            <a:ln cap="flat" w="12700">
              <a:solidFill>
                <a:srgbClr val="000000"/>
              </a:solidFill>
              <a:prstDash val="solid"/>
              <a:round/>
            </a:ln>
          </a:right>
          <a:top>
            <a:ln cap="flat" w="12700">
              <a:solidFill>
                <a:srgbClr val="000000"/>
              </a:solidFill>
              <a:prstDash val="solid"/>
              <a:round/>
            </a:ln>
          </a:top>
          <a:bottom>
            <a:ln cap="flat" w="25400">
              <a:solidFill>
                <a:srgbClr val="000000"/>
              </a:solidFill>
              <a:prstDash val="solid"/>
              <a:round/>
            </a:ln>
          </a:bottom>
          <a:insideH>
            <a:ln cap="flat" w="12700">
              <a:solidFill>
                <a:srgbClr val="000000"/>
              </a:solidFill>
              <a:prstDash val="solid"/>
              <a:round/>
            </a:ln>
          </a:insideH>
          <a:insideV>
            <a:ln cap="flat" w="12700">
              <a:solidFill>
                <a:srgbClr val="000000"/>
              </a:solidFill>
              <a:prstDash val="solid"/>
              <a:round/>
            </a:ln>
          </a:insideV>
        </a:tcBdr>
        <a:fill>
          <a:noFill/>
        </a:fill>
      </a:tcStyle>
    </a:firstRow>
  </a:tblStyle>
</a:tblStyleLst>
</file>

<file path=ppt/viewProps.xml><?xml version="1.0" encoding="utf-8"?>
<p:viewPr xmlns:a="http://schemas.openxmlformats.org/drawingml/2006/main" xmlns:p="http://schemas.openxmlformats.org/presentationml/2006/main" xmlns:s="http://schemas.openxmlformats.org/officeDocument/2006/sharedTypes" xmlns:r="http://schemas.openxmlformats.org/officeDocument/2006/relationships">
  <p:gridSpacing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cx="0" cy="0"/>
</p:viewPr>
</file>

<file path=ppt/_rels/presentation.xml.rels><?xml version="1.0" standalone="yes" ?><Relationships xmlns="http://schemas.openxmlformats.org/package/2006/relationships"><Relationship Id="rId1" Target="presProps.xml" Type="http://schemas.openxmlformats.org/officeDocument/2006/relationships/presProps"></Relationship><Relationship Id="rId2" Target="tableStyles.xml" Type="http://schemas.openxmlformats.org/officeDocument/2006/relationships/tableStyles"></Relationship><Relationship Id="rId3" Target="viewProps.xml" Type="http://schemas.openxmlformats.org/officeDocument/2006/relationships/viewProps"></Relationship><Relationship Id="rId4" Target="slideMasters/slideMaster1.xml" Type="http://schemas.openxmlformats.org/officeDocument/2006/relationships/slideMaster"></Relationship><Relationship Id="rId5" Target="notesMasters/notesMaster1.xml" Type="http://schemas.openxmlformats.org/officeDocument/2006/relationships/notesMaster"></Relationship><Relationship Id="rId6" Target="slides/slide1.xml" Type="http://schemas.openxmlformats.org/officeDocument/2006/relationships/slide"></Relationship><Relationship Id="rId7" Target="slides/slide2.xml" Type="http://schemas.openxmlformats.org/officeDocument/2006/relationships/slide"></Relationship><Relationship Id="rId8" Target="slides/slide3.xml" Type="http://schemas.openxmlformats.org/officeDocument/2006/relationships/slide"></Relationship><Relationship Id="rId9" Target="slides/slide4.xml" Type="http://schemas.openxmlformats.org/officeDocument/2006/relationships/slide"></Relationship><Relationship Id="rId10" Target="slides/slide5.xml" Type="http://schemas.openxmlformats.org/officeDocument/2006/relationships/slide"></Relationship><Relationship Id="rId11" Target="slides/slide6.xml" Type="http://schemas.openxmlformats.org/officeDocument/2006/relationships/slide"></Relationship><Relationship Id="rId12" Target="slides/slide7.xml" Type="http://schemas.openxmlformats.org/officeDocument/2006/relationships/slide"></Relationship><Relationship Id="rId13" Target="slides/slide8.xml" Type="http://schemas.openxmlformats.org/officeDocument/2006/relationships/slide"></Relationship><Relationship Id="rId14" Target="slides/slide9.xml" Type="http://schemas.openxmlformats.org/officeDocument/2006/relationships/slide"></Relationship><Relationship Id="rId15" Target="slides/slide10.xml" Type="http://schemas.openxmlformats.org/officeDocument/2006/relationships/slide"></Relationship><Relationship Id="rId16" Target="slides/slide11.xml" Type="http://schemas.openxmlformats.org/officeDocument/2006/relationships/slide"></Relationship><Relationship Id="rId17" Target="slides/slide12.xml" Type="http://schemas.openxmlformats.org/officeDocument/2006/relationships/slide"></Relationship><Relationship Id="rId18" Target="slides/slide13.xml" Type="http://schemas.openxmlformats.org/officeDocument/2006/relationships/slide"></Relationship><Relationship Id="rId19" Target="slides/slide14.xml" Type="http://schemas.openxmlformats.org/officeDocument/2006/relationships/slide"></Relationship><Relationship Id="rId20" Target="slides/slide15.xml" Type="http://schemas.openxmlformats.org/officeDocument/2006/relationships/slide"></Relationship><Relationship Id="rId21" Target="slides/slide16.xml" Type="http://schemas.openxmlformats.org/officeDocument/2006/relationships/slide"></Relationship><Relationship Id="rId22" Target="slides/slide17.xml" Type="http://schemas.openxmlformats.org/officeDocument/2006/relationships/slide"></Relationship><Relationship Id="rId23" Target="slides/slide18.xml" Type="http://schemas.openxmlformats.org/officeDocument/2006/relationships/slide"></Relationship><Relationship Id="rId24" Target="slides/slide19.xml" Type="http://schemas.openxmlformats.org/officeDocument/2006/relationships/slide"></Relationship><Relationship Id="rId25" Target="slides/slide20.xml" Type="http://schemas.openxmlformats.org/officeDocument/2006/relationships/slide"></Relationship><Relationship Id="rId26" Target="slides/slide21.xml" Type="http://schemas.openxmlformats.org/officeDocument/2006/relationships/slide"></Relationship><Relationship Id="rId27" Target="slides/slide22.xml" Type="http://schemas.openxmlformats.org/officeDocument/2006/relationships/slide"></Relationship><Relationship Id="rId28" Target="slides/slide23.xml" Type="http://schemas.openxmlformats.org/officeDocument/2006/relationships/slide"></Relationship><Relationship Id="rId29" Target="slides/slide24.xml" Type="http://schemas.openxmlformats.org/officeDocument/2006/relationships/slide"></Relationship><Relationship Id="rId30" Target="slides/slide25.xml" Type="http://schemas.openxmlformats.org/officeDocument/2006/relationships/slide"></Relationship><Relationship Id="rId31" Target="slides/slide26.xml" Type="http://schemas.openxmlformats.org/officeDocument/2006/relationships/slide"></Relationship><Relationship Id="rId32" Target="slides/slide27.xml" Type="http://schemas.openxmlformats.org/officeDocument/2006/relationships/slide"></Relationship><Relationship Id="rId33" Target="slides/slide28.xml" Type="http://schemas.openxmlformats.org/officeDocument/2006/relationships/slide"></Relationship><Relationship Id="rId34" Target="slides/slide29.xml" Type="http://schemas.openxmlformats.org/officeDocument/2006/relationships/slide"></Relationship><Relationship Id="rId35" Target="slides/slide30.xml" Type="http://schemas.openxmlformats.org/officeDocument/2006/relationships/slide"></Relationship><Relationship Id="rId36" Target="slides/slide31.xml" Type="http://schemas.openxmlformats.org/officeDocument/2006/relationships/slide"></Relationship><Relationship Id="rId37" Target="slides/slide32.xml" Type="http://schemas.openxmlformats.org/officeDocument/2006/relationships/slide"></Relationship><Relationship Id="rId38" Target="slides/slide33.xml" Type="http://schemas.openxmlformats.org/officeDocument/2006/relationships/slide"></Relationship><Relationship Id="rId39" Target="slides/slide34.xml" Type="http://schemas.openxmlformats.org/officeDocument/2006/relationships/slide"></Relationship><Relationship Id="rId40" Target="slides/slide35.xml" Type="http://schemas.openxmlformats.org/officeDocument/2006/relationships/slide"></Relationship><Relationship Id="rId41" Target="slides/slide36.xml" Type="http://schemas.openxmlformats.org/officeDocument/2006/relationships/slide"></Relationship><Relationship Id="rId42" Target="slides/slide37.xml" Type="http://schemas.openxmlformats.org/officeDocument/2006/relationships/slide"></Relationship><Relationship Id="rId43" Target="slides/slide38.xml" Type="http://schemas.openxmlformats.org/officeDocument/2006/relationships/slide"></Relationship><Relationship Id="rId44" Target="slides/slide39.xml" Type="http://schemas.openxmlformats.org/officeDocument/2006/relationships/slide"></Relationship><Relationship Id="rId45" Target="slides/slide40.xml" Type="http://schemas.openxmlformats.org/officeDocument/2006/relationships/slide"></Relationship><Relationship Id="rId46" Target="slides/slide41.xml" Type="http://schemas.openxmlformats.org/officeDocument/2006/relationships/slide"></Relationship><Relationship Id="rId47" Target="slides/slide42.xml" Type="http://schemas.openxmlformats.org/officeDocument/2006/relationships/slide"></Relationship><Relationship Id="rId48" Target="slides/slide43.xml" Type="http://schemas.openxmlformats.org/officeDocument/2006/relationships/slide"></Relationship><Relationship Id="rId49" Target="slides/slide44.xml" Type="http://schemas.openxmlformats.org/officeDocument/2006/relationships/slide"></Relationship><Relationship Id="rId50" Target="slides/slide45.xml" Type="http://schemas.openxmlformats.org/officeDocument/2006/relationships/slide"></Relationship><Relationship Id="rId51" Target="slides/slide46.xml" Type="http://schemas.openxmlformats.org/officeDocument/2006/relationships/slide"></Relationship><Relationship Id="rId52" Target="slides/slide47.xml" Type="http://schemas.openxmlformats.org/officeDocument/2006/relationships/slide"></Relationship><Relationship Id="rId53" Target="slides/slide48.xml" Type="http://schemas.openxmlformats.org/officeDocument/2006/relationships/slide"></Relationship><Relationship Id="rId54" Target="slides/slide49.xml" Type="http://schemas.openxmlformats.org/officeDocument/2006/relationships/slide"></Relationship><Relationship Id="rId55" Target="slides/slide50.xml" Type="http://schemas.openxmlformats.org/officeDocument/2006/relationships/slide"></Relationship><Relationship Id="rId56" Target="slides/slide51.xml" Type="http://schemas.openxmlformats.org/officeDocument/2006/relationships/slide"></Relationship><Relationship Id="rId57" Target="slides/slide52.xml" Type="http://schemas.openxmlformats.org/officeDocument/2006/relationships/slide"></Relationship><Relationship Id="rId58" Target="slides/slide53.xml" Type="http://schemas.openxmlformats.org/officeDocument/2006/relationships/slide"></Relationship><Relationship Id="rId59" Target="slides/slide54.xml" Type="http://schemas.openxmlformats.org/officeDocument/2006/relationships/slide"></Relationship><Relationship Id="rId60" Target="slides/slide55.xml" Type="http://schemas.openxmlformats.org/officeDocument/2006/relationships/slide"></Relationship><Relationship Id="rId61" Target="slides/slide56.xml" Type="http://schemas.openxmlformats.org/officeDocument/2006/relationships/slide"></Relationship><Relationship Id="rId62" Target="slides/slide57.xml" Type="http://schemas.openxmlformats.org/officeDocument/2006/relationships/slide"></Relationship><Relationship Id="rId63" Target="slides/slide58.xml" Type="http://schemas.openxmlformats.org/officeDocument/2006/relationships/slide"></Relationship><Relationship Id="rId64" Target="slides/slide59.xml" Type="http://schemas.openxmlformats.org/officeDocument/2006/relationships/slide"></Relationship><Relationship Id="rId65" Target="slides/slide60.xml" Type="http://schemas.openxmlformats.org/officeDocument/2006/relationships/slide"></Relationship><Relationship Id="rId66" Target="slides/slide61.xml" Type="http://schemas.openxmlformats.org/officeDocument/2006/relationships/slide"></Relationship><Relationship Id="rId67" Target="slides/slide62.xml" Type="http://schemas.openxmlformats.org/officeDocument/2006/relationships/slide"></Relationship><Relationship Id="rId68" Target="slides/slide63.xml" Type="http://schemas.openxmlformats.org/officeDocument/2006/relationships/slide"></Relationship><Relationship Id="rId69" Target="slides/slide64.xml" Type="http://schemas.openxmlformats.org/officeDocument/2006/relationships/slide"></Relationship><Relationship Id="rId70" Target="slides/slide65.xml" Type="http://schemas.openxmlformats.org/officeDocument/2006/relationships/slide"></Relationship><Relationship Id="rId71" Target="slides/slide66.xml" Type="http://schemas.openxmlformats.org/officeDocument/2006/relationships/slide"></Relationship><Relationship Id="rId72" Target="slides/slide67.xml" Type="http://schemas.openxmlformats.org/officeDocument/2006/relationships/slide"></Relationship><Relationship Id="rId73" Target="slides/slide68.xml" Type="http://schemas.openxmlformats.org/officeDocument/2006/relationships/slide"></Relationship><Relationship Id="rId74" Target="slides/slide69.xml" Type="http://schemas.openxmlformats.org/officeDocument/2006/relationships/slide"></Relationship><Relationship Id="rId75" Target="slides/slide70.xml" Type="http://schemas.openxmlformats.org/officeDocument/2006/relationships/slide"></Relationship><Relationship Id="rId76" Target="slides/slide71.xml" Type="http://schemas.openxmlformats.org/officeDocument/2006/relationships/slide"></Relationship><Relationship Id="rId77" Target="slides/slide72.xml" Type="http://schemas.openxmlformats.org/officeDocument/2006/relationships/slide"></Relationship><Relationship Id="rId78" Target="slides/slide73.xml" Type="http://schemas.openxmlformats.org/officeDocument/2006/relationships/slide"></Relationship><Relationship Id="rId79" Target="slides/slide74.xml" Type="http://schemas.openxmlformats.org/officeDocument/2006/relationships/slide"></Relationship><Relationship Id="rId80" Target="slides/slide75.xml" Type="http://schemas.openxmlformats.org/officeDocument/2006/relationships/slide"></Relationship><Relationship Id="rId81" Target="slides/slide76.xml" Type="http://schemas.openxmlformats.org/officeDocument/2006/relationships/slide"></Relationship><Relationship Id="rId82" Target="slides/slide77.xml" Type="http://schemas.openxmlformats.org/officeDocument/2006/relationships/slide"></Relationship><Relationship Id="rId83" Target="slides/slide78.xml" Type="http://schemas.openxmlformats.org/officeDocument/2006/relationships/slide"></Relationship><Relationship Id="rId84" Target="slides/slide79.xml" Type="http://schemas.openxmlformats.org/officeDocument/2006/relationships/slide"></Relationship><Relationship Id="rId85" Target="slides/slide80.xml" Type="http://schemas.openxmlformats.org/officeDocument/2006/relationships/slide"></Relationship><Relationship Id="rId86" Target="slides/slide81.xml" Type="http://schemas.openxmlformats.org/officeDocument/2006/relationships/slide"></Relationship><Relationship Id="rId87" Target="slides/slide82.xml" Type="http://schemas.openxmlformats.org/officeDocument/2006/relationships/slide"></Relationship><Relationship Id="rId88" Target="slides/slide83.xml" Type="http://schemas.openxmlformats.org/officeDocument/2006/relationships/slide"></Relationship><Relationship Id="rId89" Target="slides/slide84.xml" Type="http://schemas.openxmlformats.org/officeDocument/2006/relationships/slide"></Relationship><Relationship Id="rId90" Target="slides/slide85.xml" Type="http://schemas.openxmlformats.org/officeDocument/2006/relationships/slide"></Relationship><Relationship Id="rId91" Target="slides/slide86.xml" Type="http://schemas.openxmlformats.org/officeDocument/2006/relationships/slide"></Relationship><Relationship Id="rId92" Target="slides/slide87.xml" Type="http://schemas.openxmlformats.org/officeDocument/2006/relationships/slide"></Relationship><Relationship Id="rId93" Target="slides/slide88.xml" Type="http://schemas.openxmlformats.org/officeDocument/2006/relationships/slide"></Relationship><Relationship Id="rId94" Target="slides/slide89.xml" Type="http://schemas.openxmlformats.org/officeDocument/2006/relationships/slide"></Relationship><Relationship Id="rId95" Target="slides/slide90.xml" Type="http://schemas.openxmlformats.org/officeDocument/2006/relationships/slide"></Relationship><Relationship Id="rId96" Target="slides/slide91.xml" Type="http://schemas.openxmlformats.org/officeDocument/2006/relationships/slide"></Relationship><Relationship Id="rId97" Target="theme/theme1.xml" Type="http://schemas.openxmlformats.org/officeDocument/2006/relationships/theme"></Relationship></Relationships>
</file>

<file path=ppt/notesMasters/_rels/notesMaster1.xml.rels><?xml version="1.0" standalone="yes" ?><Relationships xmlns="http://schemas.openxmlformats.org/package/2006/relationships"><Relationship Id="rId1" Target="../theme/theme2.xml" Type="http://schemas.openxmlformats.org/officeDocument/2006/relationships/theme"></Relationship></Relationships>
</file>

<file path=ppt/notesMasters/notesMaster1.xml><?xml version="1.0" encoding="utf-8"?>
<p:notesMaster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 name="Shape 3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43000" y="685800"/>
            <a:ext cx="4572000" cy="34290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 name="Shape 3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1" sz="quarter"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4400" y="4343400"/>
            <a:ext cx="5029200" cy="41148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p>
        </p:txBody>
      </p:sp>
    </p:spTree>
  </p:cSld>
  <p:clrMap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ccent1="accent1" accent2="accent2" accent3="accent3" accent4="accent4" accent5="accent5" accent6="accent6" bg1="lt1" bg2="lt2" folHlink="folHlink" hlink="hlink" tx1="dk1" tx2="dk2"/>
  <p:notes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vl1pPr defTabSz="457200" latinLnBrk="0">
      <a:defRPr sz="2200">
        <a:uFillTx/>
        <a:latin typeface="+mj-lt"/>
        <a:ea typeface="+mj-ea"/>
        <a:cs typeface="+mj-cs"/>
        <a:sym typeface="Lucida Grande"/>
      </a:defRPr>
    </a:lvl1pPr>
    <a:lvl2pPr defTabSz="457200" indent="228600" latinLnBrk="0">
      <a:defRPr sz="2200">
        <a:uFillTx/>
        <a:latin typeface="+mj-lt"/>
        <a:ea typeface="+mj-ea"/>
        <a:cs typeface="+mj-cs"/>
        <a:sym typeface="Lucida Grande"/>
      </a:defRPr>
    </a:lvl2pPr>
    <a:lvl3pPr defTabSz="457200" indent="457200" latinLnBrk="0">
      <a:defRPr sz="2200">
        <a:uFillTx/>
        <a:latin typeface="+mj-lt"/>
        <a:ea typeface="+mj-ea"/>
        <a:cs typeface="+mj-cs"/>
        <a:sym typeface="Lucida Grande"/>
      </a:defRPr>
    </a:lvl3pPr>
    <a:lvl4pPr defTabSz="457200" indent="685800" latinLnBrk="0">
      <a:defRPr sz="2200">
        <a:uFillTx/>
        <a:latin typeface="+mj-lt"/>
        <a:ea typeface="+mj-ea"/>
        <a:cs typeface="+mj-cs"/>
        <a:sym typeface="Lucida Grande"/>
      </a:defRPr>
    </a:lvl4pPr>
    <a:lvl5pPr defTabSz="457200" indent="914400" latinLnBrk="0">
      <a:defRPr sz="2200">
        <a:uFillTx/>
        <a:latin typeface="+mj-lt"/>
        <a:ea typeface="+mj-ea"/>
        <a:cs typeface="+mj-cs"/>
        <a:sym typeface="Lucida Grande"/>
      </a:defRPr>
    </a:lvl5pPr>
    <a:lvl6pPr defTabSz="457200" indent="1143000" latinLnBrk="0">
      <a:defRPr sz="2200">
        <a:uFillTx/>
        <a:latin typeface="+mj-lt"/>
        <a:ea typeface="+mj-ea"/>
        <a:cs typeface="+mj-cs"/>
        <a:sym typeface="Lucida Grande"/>
      </a:defRPr>
    </a:lvl6pPr>
    <a:lvl7pPr defTabSz="457200" indent="1371600" latinLnBrk="0">
      <a:defRPr sz="2200">
        <a:uFillTx/>
        <a:latin typeface="+mj-lt"/>
        <a:ea typeface="+mj-ea"/>
        <a:cs typeface="+mj-cs"/>
        <a:sym typeface="Lucida Grande"/>
      </a:defRPr>
    </a:lvl7pPr>
    <a:lvl8pPr defTabSz="457200" indent="1600200" latinLnBrk="0">
      <a:defRPr sz="2200">
        <a:uFillTx/>
        <a:latin typeface="+mj-lt"/>
        <a:ea typeface="+mj-ea"/>
        <a:cs typeface="+mj-cs"/>
        <a:sym typeface="Lucida Grande"/>
      </a:defRPr>
    </a:lvl8pPr>
    <a:lvl9pPr defTabSz="457200" indent="1828800" latinLnBrk="0">
      <a:defRPr sz="2200">
        <a:uFillTx/>
        <a:latin typeface="+mj-lt"/>
        <a:ea typeface="+mj-ea"/>
        <a:cs typeface="+mj-cs"/>
        <a:sym typeface="Lucida Grande"/>
      </a:defRPr>
    </a:lvl9pPr>
  </p:notesStyle>
</p:notesMaster>
</file>

<file path=ppt/slideLayouts/_rels/slideLayout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slideLayout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x">
  <p:cSld name="Defaul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 name="Номер слайда"/>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05800" y="6324600"/>
            <a:ext cx="386662" cy="375227"/>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bIns="45718" lIns="45718" rIns="45718" tIns="45718"/>
          <a:lstStyle>
            <a:lvl1pPr algn="l" defTabSz="914400">
              <a:defRPr sz="2000">
                <a:solidFill>
                  <a:srgbClr val="000000"/>
                </a:solidFill>
                <a:uFillTx/>
              </a:defRPr>
            </a:lvl1pPr>
          </a:lstStyle>
          <a:p>
            <a:pPr/>
            <a:fld id="{86CB4B4D-7CA3-9044-876B-883B54F8677D}" type="slidenum"/>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Layout>
</file>

<file path=ppt/slideLayouts/slideLayout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x">
  <p:cSld name="标题幻灯片">
    <p:bg>
      <p:bgPr>
        <a:solidFill>
          <a:srgbClr val="F1F1F1"/>
        </a:solid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 name="Номер слайда"/>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312016" y="5503577"/>
            <a:ext cx="241191" cy="246449"/>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34324" lIns="34324" rIns="34324" tIns="34324"/>
          <a:lstStyle>
            <a:lvl1pPr defTabSz="914400">
              <a:defRPr>
                <a:solidFill>
                  <a:srgbClr val="757575"/>
                </a:solidFill>
                <a:uFillTx/>
                <a:latin typeface="Trebuchet MS"/>
                <a:ea typeface="Trebuchet MS"/>
                <a:cs typeface="Trebuchet MS"/>
                <a:sym typeface="Trebuchet MS"/>
              </a:defRPr>
            </a:lvl1pPr>
          </a:lstStyle>
          <a:p>
            <a:pPr/>
            <a:fld id="{86CB4B4D-7CA3-9044-876B-883B54F8677D}" type="slidenum"/>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Layout>
</file>

<file path=ppt/slideLayouts/slideLayout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x">
  <p:cSld name="TITLE_AND_BODY">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 name="Текст заголовка"/>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r>
              <a:rPr>
                <a:uFillTx/>
              </a:rPr>
              <a:t>Текст заголовка</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 name="Уровень текста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r>
              <a:rPr>
                <a:uFillTx/>
              </a:rPr>
              <a:t>Уровень текста 1</a:t>
            </a:r>
          </a:p>
          <a:p>
            <a:pPr lvl="1"/>
            <a:r>
              <a:rPr>
                <a:uFillTx/>
              </a:rPr>
              <a:t>Уровень текста 2</a:t>
            </a:r>
          </a:p>
          <a:p>
            <a:pPr lvl="2"/>
            <a:r>
              <a:rPr>
                <a:uFillTx/>
              </a:rPr>
              <a:t>Уровень текста 3</a:t>
            </a:r>
          </a:p>
          <a:p>
            <a:pPr lvl="3"/>
            <a:r>
              <a:rPr>
                <a:uFillTx/>
              </a:rPr>
              <a:t>Уровень текста 4</a:t>
            </a:r>
          </a:p>
          <a:p>
            <a:pPr lvl="4"/>
            <a:r>
              <a:rPr>
                <a:uFillTx/>
              </a:rPr>
              <a:t>Уровень текста 5</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 name="Номер слайда"/>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fld id="{86CB4B4D-7CA3-9044-876B-883B54F8677D}" type="slidenum"/>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Layout>
</file>

<file path=ppt/slideMasters/_rels/slideMaster1.xml.rels><?xml version="1.0" standalone="yes" ?><Relationships xmlns="http://schemas.openxmlformats.org/package/2006/relationships"><Relationship Id="rId1" Target="../slideLayouts/slideLayout1.xml" Type="http://schemas.openxmlformats.org/officeDocument/2006/relationships/slideLayout"></Relationship><Relationship Id="rId2" Target="../slideLayouts/slideLayout2.xml" Type="http://schemas.openxmlformats.org/officeDocument/2006/relationships/slideLayout"></Relationship><Relationship Id="rId3" Target="../slideLayouts/slideLayout3.xml" Type="http://schemas.openxmlformats.org/officeDocument/2006/relationships/slideLayout"></Relationship><Relationship Id="rId4" Target="../theme/theme1.xml" Type="http://schemas.openxmlformats.org/officeDocument/2006/relationships/theme"></Relationship></Relationships>
</file>

<file path=ppt/slideMasters/slideMaster1.xml><?xml version="1.0" encoding="utf-8"?>
<p:sldMaster xmlns:a="http://schemas.openxmlformats.org/drawingml/2006/main" xmlns:p="http://schemas.openxmlformats.org/presentationml/2006/main" xmlns:s="http://schemas.openxmlformats.org/officeDocument/2006/sharedTypes" xmlns:r="http://schemas.openxmlformats.org/officeDocument/2006/relationships">
  <p:cSld>
    <p:bg>
      <p:bgPr>
        <a:solidFill>
          <a:srgbClr val="FFFFFF"/>
        </a:solid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Текст заголовка"/>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1302273"/>
            <a:ext cx="8520604" cy="57271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91421" lIns="91421" rIns="91421" tIns="91421">
            <a:normAutofit/>
          </a:bodyPr>
          <a:lstStyle/>
          <a:p>
            <a:pPr/>
            <a:r>
              <a:rPr>
                <a:uFillTx/>
              </a:rPr>
              <a:t>Текст заголовка</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Уровень текста 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2009723"/>
            <a:ext cx="8520604" cy="3416404"/>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91421" lIns="91421" rIns="91421" tIns="91421">
            <a:normAutofit/>
          </a:bodyPr>
          <a:lstStyle/>
          <a:p>
            <a:pPr/>
            <a:r>
              <a:rPr>
                <a:uFillTx/>
              </a:rPr>
              <a:t>Уровень текста 1</a:t>
            </a:r>
          </a:p>
          <a:p>
            <a:pPr lvl="1"/>
            <a:r>
              <a:rPr>
                <a:uFillTx/>
              </a:rPr>
              <a:t>Уровень текста 2</a:t>
            </a:r>
          </a:p>
          <a:p>
            <a:pPr lvl="2"/>
            <a:r>
              <a:rPr>
                <a:uFillTx/>
              </a:rPr>
              <a:t>Уровень текста 3</a:t>
            </a:r>
          </a:p>
          <a:p>
            <a:pPr lvl="3"/>
            <a:r>
              <a:rPr>
                <a:uFillTx/>
              </a:rPr>
              <a:t>Уровень текста 4</a:t>
            </a:r>
          </a:p>
          <a:p>
            <a:pPr lvl="4"/>
            <a:r>
              <a:rPr>
                <a:uFillTx/>
              </a:rPr>
              <a:t>Уровень текста 5</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Номер слайда"/>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2"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656106" y="5539438"/>
            <a:ext cx="365058" cy="355657"/>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91421" lIns="91421" rIns="91421" tIns="91421" wrap="none">
            <a:spAutoFit/>
          </a:bodyPr>
          <a:lstStyle>
            <a:lvl1pPr algn="r" defTabSz="1219200">
              <a:defRPr sz="1200">
                <a:solidFill>
                  <a:srgbClr val="474747"/>
                </a:solidFill>
                <a:uFillTx/>
              </a:defRPr>
            </a:lvl1pPr>
          </a:lstStyle>
          <a:p>
            <a:pPr/>
            <a:fld id="{86CB4B4D-7CA3-9044-876B-883B54F8677D}" type="slidenum"/>
          </a:p>
        </p:txBody>
      </p:sp>
    </p:spTree>
  </p:cSld>
  <p:clrMap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ccent1="accent1" accent2="accent2" accent3="accent3" accent4="accent4" accent5="accent5" accent6="accent6" bg1="lt1" bg2="lt2" folHlink="folHlink" hlink="hlink" tx1="dk1" tx2="dk2"/>
  <p:sldLayoutIdLst>
    <p:sldLayoutId r:id="rId1" id="2147483661"/>
    <p:sldLayoutId r:id="rId2" id="2147483662"/>
    <p:sldLayoutId r:id="rId3" id="2147483663"/>
  </p:sldLayoutIdLst>
  <p:transition spd="med"/>
  <p:txStyles>
    <p:title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vl1pPr algn="l" defTabSz="1219200" indent="0" latinLnBrk="0" marL="0" marR="0" rtl="0">
        <a:lnSpc>
          <a:spcPct val="100000"/>
        </a:lnSpc>
        <a:spcBef>
          <a:spcPts val="0"/>
        </a:spcBef>
        <a:spcAft>
          <a:spcPts val="0"/>
        </a:spcAft>
        <a:buFontTx/>
        <a:buNone/>
        <a:defRPr b="0" baseline="0" cap="none" i="0" spc="0" strike="noStrike" sz="3600" u="none">
          <a:solidFill>
            <a:srgbClr val="000000"/>
          </a:solidFill>
          <a:uFillTx/>
          <a:latin typeface="Arial"/>
          <a:ea typeface="Arial"/>
          <a:cs typeface="Arial"/>
          <a:sym typeface="Arial"/>
        </a:defRPr>
      </a:lvl1pPr>
      <a:lvl2pPr algn="l" defTabSz="1219200" indent="0" latinLnBrk="0" marL="0" marR="0" rtl="0">
        <a:lnSpc>
          <a:spcPct val="100000"/>
        </a:lnSpc>
        <a:spcBef>
          <a:spcPts val="0"/>
        </a:spcBef>
        <a:spcAft>
          <a:spcPts val="0"/>
        </a:spcAft>
        <a:buFontTx/>
        <a:buNone/>
        <a:defRPr b="0" baseline="0" cap="none" i="0" spc="0" strike="noStrike" sz="3600" u="none">
          <a:solidFill>
            <a:srgbClr val="000000"/>
          </a:solidFill>
          <a:uFillTx/>
          <a:latin typeface="Arial"/>
          <a:ea typeface="Arial"/>
          <a:cs typeface="Arial"/>
          <a:sym typeface="Arial"/>
        </a:defRPr>
      </a:lvl2pPr>
      <a:lvl3pPr algn="l" defTabSz="1219200" indent="0" latinLnBrk="0" marL="0" marR="0" rtl="0">
        <a:lnSpc>
          <a:spcPct val="100000"/>
        </a:lnSpc>
        <a:spcBef>
          <a:spcPts val="0"/>
        </a:spcBef>
        <a:spcAft>
          <a:spcPts val="0"/>
        </a:spcAft>
        <a:buFontTx/>
        <a:buNone/>
        <a:defRPr b="0" baseline="0" cap="none" i="0" spc="0" strike="noStrike" sz="3600" u="none">
          <a:solidFill>
            <a:srgbClr val="000000"/>
          </a:solidFill>
          <a:uFillTx/>
          <a:latin typeface="Arial"/>
          <a:ea typeface="Arial"/>
          <a:cs typeface="Arial"/>
          <a:sym typeface="Arial"/>
        </a:defRPr>
      </a:lvl3pPr>
      <a:lvl4pPr algn="l" defTabSz="1219200" indent="0" latinLnBrk="0" marL="0" marR="0" rtl="0">
        <a:lnSpc>
          <a:spcPct val="100000"/>
        </a:lnSpc>
        <a:spcBef>
          <a:spcPts val="0"/>
        </a:spcBef>
        <a:spcAft>
          <a:spcPts val="0"/>
        </a:spcAft>
        <a:buFontTx/>
        <a:buNone/>
        <a:defRPr b="0" baseline="0" cap="none" i="0" spc="0" strike="noStrike" sz="3600" u="none">
          <a:solidFill>
            <a:srgbClr val="000000"/>
          </a:solidFill>
          <a:uFillTx/>
          <a:latin typeface="Arial"/>
          <a:ea typeface="Arial"/>
          <a:cs typeface="Arial"/>
          <a:sym typeface="Arial"/>
        </a:defRPr>
      </a:lvl4pPr>
      <a:lvl5pPr algn="l" defTabSz="1219200" indent="0" latinLnBrk="0" marL="0" marR="0" rtl="0">
        <a:lnSpc>
          <a:spcPct val="100000"/>
        </a:lnSpc>
        <a:spcBef>
          <a:spcPts val="0"/>
        </a:spcBef>
        <a:spcAft>
          <a:spcPts val="0"/>
        </a:spcAft>
        <a:buFontTx/>
        <a:buNone/>
        <a:defRPr b="0" baseline="0" cap="none" i="0" spc="0" strike="noStrike" sz="3600" u="none">
          <a:solidFill>
            <a:srgbClr val="000000"/>
          </a:solidFill>
          <a:uFillTx/>
          <a:latin typeface="Arial"/>
          <a:ea typeface="Arial"/>
          <a:cs typeface="Arial"/>
          <a:sym typeface="Arial"/>
        </a:defRPr>
      </a:lvl5pPr>
      <a:lvl6pPr algn="l" defTabSz="1219200" indent="0" latinLnBrk="0" marL="0" marR="0" rtl="0">
        <a:lnSpc>
          <a:spcPct val="100000"/>
        </a:lnSpc>
        <a:spcBef>
          <a:spcPts val="0"/>
        </a:spcBef>
        <a:spcAft>
          <a:spcPts val="0"/>
        </a:spcAft>
        <a:buFontTx/>
        <a:buNone/>
        <a:defRPr b="0" baseline="0" cap="none" i="0" spc="0" strike="noStrike" sz="3600" u="none">
          <a:solidFill>
            <a:srgbClr val="000000"/>
          </a:solidFill>
          <a:uFillTx/>
          <a:latin typeface="Arial"/>
          <a:ea typeface="Arial"/>
          <a:cs typeface="Arial"/>
          <a:sym typeface="Arial"/>
        </a:defRPr>
      </a:lvl6pPr>
      <a:lvl7pPr algn="l" defTabSz="1219200" indent="0" latinLnBrk="0" marL="0" marR="0" rtl="0">
        <a:lnSpc>
          <a:spcPct val="100000"/>
        </a:lnSpc>
        <a:spcBef>
          <a:spcPts val="0"/>
        </a:spcBef>
        <a:spcAft>
          <a:spcPts val="0"/>
        </a:spcAft>
        <a:buFontTx/>
        <a:buNone/>
        <a:defRPr b="0" baseline="0" cap="none" i="0" spc="0" strike="noStrike" sz="3600" u="none">
          <a:solidFill>
            <a:srgbClr val="000000"/>
          </a:solidFill>
          <a:uFillTx/>
          <a:latin typeface="Arial"/>
          <a:ea typeface="Arial"/>
          <a:cs typeface="Arial"/>
          <a:sym typeface="Arial"/>
        </a:defRPr>
      </a:lvl7pPr>
      <a:lvl8pPr algn="l" defTabSz="1219200" indent="0" latinLnBrk="0" marL="0" marR="0" rtl="0">
        <a:lnSpc>
          <a:spcPct val="100000"/>
        </a:lnSpc>
        <a:spcBef>
          <a:spcPts val="0"/>
        </a:spcBef>
        <a:spcAft>
          <a:spcPts val="0"/>
        </a:spcAft>
        <a:buFontTx/>
        <a:buNone/>
        <a:defRPr b="0" baseline="0" cap="none" i="0" spc="0" strike="noStrike" sz="3600" u="none">
          <a:solidFill>
            <a:srgbClr val="000000"/>
          </a:solidFill>
          <a:uFillTx/>
          <a:latin typeface="Arial"/>
          <a:ea typeface="Arial"/>
          <a:cs typeface="Arial"/>
          <a:sym typeface="Arial"/>
        </a:defRPr>
      </a:lvl8pPr>
      <a:lvl9pPr algn="l" defTabSz="1219200" indent="0" latinLnBrk="0" marL="0" marR="0" rtl="0">
        <a:lnSpc>
          <a:spcPct val="100000"/>
        </a:lnSpc>
        <a:spcBef>
          <a:spcPts val="0"/>
        </a:spcBef>
        <a:spcAft>
          <a:spcPts val="0"/>
        </a:spcAft>
        <a:buFontTx/>
        <a:buNone/>
        <a:defRPr b="0" baseline="0" cap="none" i="0" spc="0" strike="noStrike" sz="3600" u="none">
          <a:solidFill>
            <a:srgbClr val="000000"/>
          </a:solidFill>
          <a:uFillTx/>
          <a:latin typeface="Arial"/>
          <a:ea typeface="Arial"/>
          <a:cs typeface="Arial"/>
          <a:sym typeface="Arial"/>
        </a:defRPr>
      </a:lvl9pPr>
    </p:titleStyle>
    <p:body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vl1pPr algn="l" defTabSz="1219200" indent="-457200" latinLnBrk="0" marL="571500" marR="0" rtl="0">
        <a:lnSpc>
          <a:spcPct val="115000"/>
        </a:lnSpc>
        <a:spcBef>
          <a:spcPts val="0"/>
        </a:spcBef>
        <a:spcAft>
          <a:spcPts val="0"/>
        </a:spcAft>
        <a:buSzPct val="100000"/>
        <a:buFontTx/>
        <a:buChar char="●"/>
        <a:defRPr b="0" baseline="0" cap="none" i="0" spc="0" strike="noStrike" sz="2400" u="none">
          <a:solidFill>
            <a:srgbClr val="474747"/>
          </a:solidFill>
          <a:uFillTx/>
          <a:latin typeface="Arial"/>
          <a:ea typeface="Arial"/>
          <a:cs typeface="Arial"/>
          <a:sym typeface="Arial"/>
        </a:defRPr>
      </a:lvl1pPr>
      <a:lvl2pPr algn="l" defTabSz="1219200" indent="-544283" latinLnBrk="0" marL="1141184" marR="0" rtl="0">
        <a:lnSpc>
          <a:spcPct val="115000"/>
        </a:lnSpc>
        <a:spcBef>
          <a:spcPts val="0"/>
        </a:spcBef>
        <a:spcAft>
          <a:spcPts val="0"/>
        </a:spcAft>
        <a:buSzPct val="100000"/>
        <a:buFontTx/>
        <a:buChar char="○"/>
        <a:defRPr b="0" baseline="0" cap="none" i="0" spc="0" strike="noStrike" sz="2400" u="none">
          <a:solidFill>
            <a:srgbClr val="474747"/>
          </a:solidFill>
          <a:uFillTx/>
          <a:latin typeface="Arial"/>
          <a:ea typeface="Arial"/>
          <a:cs typeface="Arial"/>
          <a:sym typeface="Arial"/>
        </a:defRPr>
      </a:lvl2pPr>
      <a:lvl3pPr algn="l" defTabSz="1219200" indent="-544284" latinLnBrk="0" marL="1598384" marR="0" rtl="0">
        <a:lnSpc>
          <a:spcPct val="115000"/>
        </a:lnSpc>
        <a:spcBef>
          <a:spcPts val="0"/>
        </a:spcBef>
        <a:spcAft>
          <a:spcPts val="0"/>
        </a:spcAft>
        <a:buSzPct val="100000"/>
        <a:buFontTx/>
        <a:buChar char="■"/>
        <a:defRPr b="0" baseline="0" cap="none" i="0" spc="0" strike="noStrike" sz="2400" u="none">
          <a:solidFill>
            <a:srgbClr val="474747"/>
          </a:solidFill>
          <a:uFillTx/>
          <a:latin typeface="Arial"/>
          <a:ea typeface="Arial"/>
          <a:cs typeface="Arial"/>
          <a:sym typeface="Arial"/>
        </a:defRPr>
      </a:lvl3pPr>
      <a:lvl4pPr algn="l" defTabSz="1219200" indent="-544284" latinLnBrk="0" marL="2055584" marR="0" rtl="0">
        <a:lnSpc>
          <a:spcPct val="115000"/>
        </a:lnSpc>
        <a:spcBef>
          <a:spcPts val="0"/>
        </a:spcBef>
        <a:spcAft>
          <a:spcPts val="0"/>
        </a:spcAft>
        <a:buSzPct val="100000"/>
        <a:buFontTx/>
        <a:buChar char="●"/>
        <a:defRPr b="0" baseline="0" cap="none" i="0" spc="0" strike="noStrike" sz="2400" u="none">
          <a:solidFill>
            <a:srgbClr val="474747"/>
          </a:solidFill>
          <a:uFillTx/>
          <a:latin typeface="Arial"/>
          <a:ea typeface="Arial"/>
          <a:cs typeface="Arial"/>
          <a:sym typeface="Arial"/>
        </a:defRPr>
      </a:lvl4pPr>
      <a:lvl5pPr algn="l" defTabSz="1219200" indent="-544284" latinLnBrk="0" marL="2512784" marR="0" rtl="0">
        <a:lnSpc>
          <a:spcPct val="115000"/>
        </a:lnSpc>
        <a:spcBef>
          <a:spcPts val="0"/>
        </a:spcBef>
        <a:spcAft>
          <a:spcPts val="0"/>
        </a:spcAft>
        <a:buSzPct val="100000"/>
        <a:buFontTx/>
        <a:buChar char="○"/>
        <a:defRPr b="0" baseline="0" cap="none" i="0" spc="0" strike="noStrike" sz="2400" u="none">
          <a:solidFill>
            <a:srgbClr val="474747"/>
          </a:solidFill>
          <a:uFillTx/>
          <a:latin typeface="Arial"/>
          <a:ea typeface="Arial"/>
          <a:cs typeface="Arial"/>
          <a:sym typeface="Arial"/>
        </a:defRPr>
      </a:lvl5pPr>
      <a:lvl6pPr algn="l" defTabSz="1219200" indent="0" latinLnBrk="0" marL="0" marR="0" rtl="0">
        <a:lnSpc>
          <a:spcPct val="115000"/>
        </a:lnSpc>
        <a:spcBef>
          <a:spcPts val="0"/>
        </a:spcBef>
        <a:spcAft>
          <a:spcPts val="0"/>
        </a:spcAft>
        <a:buSzPct val="100000"/>
        <a:buFontTx/>
        <a:buChar char="●"/>
        <a:defRPr b="0" baseline="0" cap="none" i="0" spc="0" strike="noStrike" sz="2400" u="none">
          <a:solidFill>
            <a:srgbClr val="474747"/>
          </a:solidFill>
          <a:uFillTx/>
          <a:latin typeface="Arial"/>
          <a:ea typeface="Arial"/>
          <a:cs typeface="Arial"/>
          <a:sym typeface="Arial"/>
        </a:defRPr>
      </a:lvl6pPr>
      <a:lvl7pPr algn="l" defTabSz="1219200" indent="0" latinLnBrk="0" marL="0" marR="0" rtl="0">
        <a:lnSpc>
          <a:spcPct val="115000"/>
        </a:lnSpc>
        <a:spcBef>
          <a:spcPts val="0"/>
        </a:spcBef>
        <a:spcAft>
          <a:spcPts val="0"/>
        </a:spcAft>
        <a:buSzPct val="100000"/>
        <a:buFontTx/>
        <a:buChar char="●"/>
        <a:defRPr b="0" baseline="0" cap="none" i="0" spc="0" strike="noStrike" sz="2400" u="none">
          <a:solidFill>
            <a:srgbClr val="474747"/>
          </a:solidFill>
          <a:uFillTx/>
          <a:latin typeface="Arial"/>
          <a:ea typeface="Arial"/>
          <a:cs typeface="Arial"/>
          <a:sym typeface="Arial"/>
        </a:defRPr>
      </a:lvl7pPr>
      <a:lvl8pPr algn="l" defTabSz="1219200" indent="0" latinLnBrk="0" marL="0" marR="0" rtl="0">
        <a:lnSpc>
          <a:spcPct val="115000"/>
        </a:lnSpc>
        <a:spcBef>
          <a:spcPts val="0"/>
        </a:spcBef>
        <a:spcAft>
          <a:spcPts val="0"/>
        </a:spcAft>
        <a:buSzPct val="100000"/>
        <a:buFontTx/>
        <a:buChar char="●"/>
        <a:defRPr b="0" baseline="0" cap="none" i="0" spc="0" strike="noStrike" sz="2400" u="none">
          <a:solidFill>
            <a:srgbClr val="474747"/>
          </a:solidFill>
          <a:uFillTx/>
          <a:latin typeface="Arial"/>
          <a:ea typeface="Arial"/>
          <a:cs typeface="Arial"/>
          <a:sym typeface="Arial"/>
        </a:defRPr>
      </a:lvl8pPr>
      <a:lvl9pPr algn="l" defTabSz="1219200" indent="0" latinLnBrk="0" marL="0" marR="0" rtl="0">
        <a:lnSpc>
          <a:spcPct val="115000"/>
        </a:lnSpc>
        <a:spcBef>
          <a:spcPts val="0"/>
        </a:spcBef>
        <a:spcAft>
          <a:spcPts val="0"/>
        </a:spcAft>
        <a:buSzPct val="100000"/>
        <a:buFontTx/>
        <a:buChar char="●"/>
        <a:defRPr b="0" baseline="0" cap="none" i="0" spc="0" strike="noStrike" sz="2400" u="none">
          <a:solidFill>
            <a:srgbClr val="474747"/>
          </a:solidFill>
          <a:uFillTx/>
          <a:latin typeface="Arial"/>
          <a:ea typeface="Arial"/>
          <a:cs typeface="Arial"/>
          <a:sym typeface="Arial"/>
        </a:defRPr>
      </a:lvl9pPr>
    </p:bodyStyle>
    <p:other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lvl1pPr algn="r" defTabSz="1219200" indent="0" latinLnBrk="0" marL="0" marR="0" rtl="0">
        <a:lnSpc>
          <a:spcPct val="100000"/>
        </a:lnSpc>
        <a:spcBef>
          <a:spcPts val="0"/>
        </a:spcBef>
        <a:spcAft>
          <a:spcPts val="0"/>
        </a:spcAft>
        <a:buFontTx/>
        <a:buNone/>
        <a:defRPr b="0" baseline="0" cap="none" i="0" spc="0" strike="noStrike" sz="1200" u="none">
          <a:solidFill>
            <a:schemeClr val="tx1"/>
          </a:solidFill>
          <a:uFillTx/>
          <a:latin typeface="+mn-lt"/>
          <a:ea typeface="+mn-ea"/>
          <a:cs typeface="+mn-cs"/>
          <a:sym typeface="Arial"/>
        </a:defRPr>
      </a:lvl1pPr>
      <a:lvl2pPr algn="r" defTabSz="1219200" indent="0" latinLnBrk="0" marL="0" marR="0" rtl="0">
        <a:lnSpc>
          <a:spcPct val="100000"/>
        </a:lnSpc>
        <a:spcBef>
          <a:spcPts val="0"/>
        </a:spcBef>
        <a:spcAft>
          <a:spcPts val="0"/>
        </a:spcAft>
        <a:buFontTx/>
        <a:buNone/>
        <a:defRPr b="0" baseline="0" cap="none" i="0" spc="0" strike="noStrike" sz="1200" u="none">
          <a:solidFill>
            <a:schemeClr val="tx1"/>
          </a:solidFill>
          <a:uFillTx/>
          <a:latin typeface="+mn-lt"/>
          <a:ea typeface="+mn-ea"/>
          <a:cs typeface="+mn-cs"/>
          <a:sym typeface="Arial"/>
        </a:defRPr>
      </a:lvl2pPr>
      <a:lvl3pPr algn="r" defTabSz="1219200" indent="0" latinLnBrk="0" marL="0" marR="0" rtl="0">
        <a:lnSpc>
          <a:spcPct val="100000"/>
        </a:lnSpc>
        <a:spcBef>
          <a:spcPts val="0"/>
        </a:spcBef>
        <a:spcAft>
          <a:spcPts val="0"/>
        </a:spcAft>
        <a:buFontTx/>
        <a:buNone/>
        <a:defRPr b="0" baseline="0" cap="none" i="0" spc="0" strike="noStrike" sz="1200" u="none">
          <a:solidFill>
            <a:schemeClr val="tx1"/>
          </a:solidFill>
          <a:uFillTx/>
          <a:latin typeface="+mn-lt"/>
          <a:ea typeface="+mn-ea"/>
          <a:cs typeface="+mn-cs"/>
          <a:sym typeface="Arial"/>
        </a:defRPr>
      </a:lvl3pPr>
      <a:lvl4pPr algn="r" defTabSz="1219200" indent="0" latinLnBrk="0" marL="0" marR="0" rtl="0">
        <a:lnSpc>
          <a:spcPct val="100000"/>
        </a:lnSpc>
        <a:spcBef>
          <a:spcPts val="0"/>
        </a:spcBef>
        <a:spcAft>
          <a:spcPts val="0"/>
        </a:spcAft>
        <a:buFontTx/>
        <a:buNone/>
        <a:defRPr b="0" baseline="0" cap="none" i="0" spc="0" strike="noStrike" sz="1200" u="none">
          <a:solidFill>
            <a:schemeClr val="tx1"/>
          </a:solidFill>
          <a:uFillTx/>
          <a:latin typeface="+mn-lt"/>
          <a:ea typeface="+mn-ea"/>
          <a:cs typeface="+mn-cs"/>
          <a:sym typeface="Arial"/>
        </a:defRPr>
      </a:lvl4pPr>
      <a:lvl5pPr algn="r" defTabSz="1219200" indent="0" latinLnBrk="0" marL="0" marR="0" rtl="0">
        <a:lnSpc>
          <a:spcPct val="100000"/>
        </a:lnSpc>
        <a:spcBef>
          <a:spcPts val="0"/>
        </a:spcBef>
        <a:spcAft>
          <a:spcPts val="0"/>
        </a:spcAft>
        <a:buFontTx/>
        <a:buNone/>
        <a:defRPr b="0" baseline="0" cap="none" i="0" spc="0" strike="noStrike" sz="1200" u="none">
          <a:solidFill>
            <a:schemeClr val="tx1"/>
          </a:solidFill>
          <a:uFillTx/>
          <a:latin typeface="+mn-lt"/>
          <a:ea typeface="+mn-ea"/>
          <a:cs typeface="+mn-cs"/>
          <a:sym typeface="Arial"/>
        </a:defRPr>
      </a:lvl5pPr>
      <a:lvl6pPr algn="r" defTabSz="1219200" indent="0" latinLnBrk="0" marL="0" marR="0" rtl="0">
        <a:lnSpc>
          <a:spcPct val="100000"/>
        </a:lnSpc>
        <a:spcBef>
          <a:spcPts val="0"/>
        </a:spcBef>
        <a:spcAft>
          <a:spcPts val="0"/>
        </a:spcAft>
        <a:buFontTx/>
        <a:buNone/>
        <a:defRPr b="0" baseline="0" cap="none" i="0" spc="0" strike="noStrike" sz="1200" u="none">
          <a:solidFill>
            <a:schemeClr val="tx1"/>
          </a:solidFill>
          <a:uFillTx/>
          <a:latin typeface="+mn-lt"/>
          <a:ea typeface="+mn-ea"/>
          <a:cs typeface="+mn-cs"/>
          <a:sym typeface="Arial"/>
        </a:defRPr>
      </a:lvl6pPr>
      <a:lvl7pPr algn="r" defTabSz="1219200" indent="0" latinLnBrk="0" marL="0" marR="0" rtl="0">
        <a:lnSpc>
          <a:spcPct val="100000"/>
        </a:lnSpc>
        <a:spcBef>
          <a:spcPts val="0"/>
        </a:spcBef>
        <a:spcAft>
          <a:spcPts val="0"/>
        </a:spcAft>
        <a:buFontTx/>
        <a:buNone/>
        <a:defRPr b="0" baseline="0" cap="none" i="0" spc="0" strike="noStrike" sz="1200" u="none">
          <a:solidFill>
            <a:schemeClr val="tx1"/>
          </a:solidFill>
          <a:uFillTx/>
          <a:latin typeface="+mn-lt"/>
          <a:ea typeface="+mn-ea"/>
          <a:cs typeface="+mn-cs"/>
          <a:sym typeface="Arial"/>
        </a:defRPr>
      </a:lvl7pPr>
      <a:lvl8pPr algn="r" defTabSz="1219200" indent="0" latinLnBrk="0" marL="0" marR="0" rtl="0">
        <a:lnSpc>
          <a:spcPct val="100000"/>
        </a:lnSpc>
        <a:spcBef>
          <a:spcPts val="0"/>
        </a:spcBef>
        <a:spcAft>
          <a:spcPts val="0"/>
        </a:spcAft>
        <a:buFontTx/>
        <a:buNone/>
        <a:defRPr b="0" baseline="0" cap="none" i="0" spc="0" strike="noStrike" sz="1200" u="none">
          <a:solidFill>
            <a:schemeClr val="tx1"/>
          </a:solidFill>
          <a:uFillTx/>
          <a:latin typeface="+mn-lt"/>
          <a:ea typeface="+mn-ea"/>
          <a:cs typeface="+mn-cs"/>
          <a:sym typeface="Arial"/>
        </a:defRPr>
      </a:lvl8pPr>
      <a:lvl9pPr algn="r" defTabSz="1219200" indent="0" latinLnBrk="0" marL="0" marR="0" rtl="0">
        <a:lnSpc>
          <a:spcPct val="100000"/>
        </a:lnSpc>
        <a:spcBef>
          <a:spcPts val="0"/>
        </a:spcBef>
        <a:spcAft>
          <a:spcPts val="0"/>
        </a:spcAft>
        <a:buFontTx/>
        <a:buNone/>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standalone="yes" ?><Relationships xmlns="http://schemas.openxmlformats.org/package/2006/relationships"><Relationship Id="rId1" Target="../slideLayouts/slideLayout2.xml" Type="http://schemas.openxmlformats.org/officeDocument/2006/relationships/slideLayout"></Relationship><Relationship Id="rId2" Target="../media/image1.png" Type="http://schemas.openxmlformats.org/officeDocument/2006/relationships/image"></Relationship><Relationship Id="rId3" Target="../media/image2.png" Type="http://schemas.openxmlformats.org/officeDocument/2006/relationships/image"></Relationship><Relationship Id="rId4" Target="../media/image3.png" Type="http://schemas.openxmlformats.org/officeDocument/2006/relationships/image"></Relationship></Relationships>
</file>

<file path=ppt/slides/_rels/slide10.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11.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12.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13.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14.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15.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12.png" Type="http://schemas.openxmlformats.org/officeDocument/2006/relationships/image"></Relationship></Relationships>
</file>

<file path=ppt/slides/_rels/slide16.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17.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1.jpeg" Type="http://schemas.openxmlformats.org/officeDocument/2006/relationships/image"></Relationship></Relationships>
</file>

<file path=ppt/slides/_rels/slide18.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19.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2.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1.png" Type="http://schemas.openxmlformats.org/officeDocument/2006/relationships/image"></Relationship></Relationships>
</file>

<file path=ppt/slides/_rels/slide20.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21.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22.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23.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24.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25.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26.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27.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28.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29.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2.png" Type="http://schemas.openxmlformats.org/officeDocument/2006/relationships/image"></Relationship></Relationships>
</file>

<file path=ppt/slides/_rels/slide3.xml.rels><?xml version="1.0" standalone="yes" ?><Relationships xmlns="http://schemas.openxmlformats.org/package/2006/relationships"><Relationship Id="rId1" Target="../slideLayouts/slideLayout1.xml" Type="http://schemas.openxmlformats.org/officeDocument/2006/relationships/slideLayout"></Relationship><Relationship Id="rId2" Target="../media/image1.png" Type="http://schemas.openxmlformats.org/officeDocument/2006/relationships/image"></Relationship></Relationships>
</file>

<file path=ppt/slides/_rels/slide30.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31.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32.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33.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34.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35.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36.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37.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38.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39.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13.png" Type="http://schemas.openxmlformats.org/officeDocument/2006/relationships/image"></Relationship></Relationships>
</file>

<file path=ppt/slides/_rels/slide4.xml.rels><?xml version="1.0" standalone="yes" ?><Relationships xmlns="http://schemas.openxmlformats.org/package/2006/relationships"><Relationship Id="rId1" Target="../slideLayouts/slideLayout1.xml" Type="http://schemas.openxmlformats.org/officeDocument/2006/relationships/slideLayout"></Relationship></Relationships>
</file>

<file path=ppt/slides/_rels/slide40.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41.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14.png" Type="http://schemas.openxmlformats.org/officeDocument/2006/relationships/image"></Relationship><Relationship Id="rId3" Target="../media/image15.png" Type="http://schemas.openxmlformats.org/officeDocument/2006/relationships/image"></Relationship><Relationship Id="rId4" Target="../media/image16.png" Type="http://schemas.openxmlformats.org/officeDocument/2006/relationships/image"></Relationship><Relationship Id="rId5" Target="../media/image17.png" Type="http://schemas.openxmlformats.org/officeDocument/2006/relationships/image"></Relationship><Relationship Id="rId6" Target="../media/image18.png" Type="http://schemas.openxmlformats.org/officeDocument/2006/relationships/image"></Relationship><Relationship Id="rId7" Target="../media/image19.png" Type="http://schemas.openxmlformats.org/officeDocument/2006/relationships/image"></Relationship><Relationship Id="rId8" Target="../media/image20.png" Type="http://schemas.openxmlformats.org/officeDocument/2006/relationships/image"></Relationship><Relationship Id="rId9" Target="../media/image21.png" Type="http://schemas.openxmlformats.org/officeDocument/2006/relationships/image"></Relationship><Relationship Id="rId10" Target="../media/image22.png" Type="http://schemas.openxmlformats.org/officeDocument/2006/relationships/image"></Relationship><Relationship Id="rId11" Target="../media/image23.png" Type="http://schemas.openxmlformats.org/officeDocument/2006/relationships/image"></Relationship><Relationship Id="rId12" Target="../media/image24.png" Type="http://schemas.openxmlformats.org/officeDocument/2006/relationships/image"></Relationship></Relationships>
</file>

<file path=ppt/slides/_rels/slide42.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25.png" Type="http://schemas.openxmlformats.org/officeDocument/2006/relationships/image"></Relationship></Relationships>
</file>

<file path=ppt/slides/_rels/slide43.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26.png" Type="http://schemas.openxmlformats.org/officeDocument/2006/relationships/image"></Relationship></Relationships>
</file>

<file path=ppt/slides/_rels/slide44.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45.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27.png" Type="http://schemas.openxmlformats.org/officeDocument/2006/relationships/image"></Relationship></Relationships>
</file>

<file path=ppt/slides/_rels/slide46.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2.jpeg" Type="http://schemas.openxmlformats.org/officeDocument/2006/relationships/image"></Relationship><Relationship Id="rId3" Target="../media/image28.png" Type="http://schemas.openxmlformats.org/officeDocument/2006/relationships/image"></Relationship></Relationships>
</file>

<file path=ppt/slides/_rels/slide47.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48.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49.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3.jpeg" Type="http://schemas.openxmlformats.org/officeDocument/2006/relationships/image"></Relationship><Relationship Id="rId3" Target="../media/image29.png" Type="http://schemas.openxmlformats.org/officeDocument/2006/relationships/image"></Relationship><Relationship Id="rId4" Target="../media/image30.png" Type="http://schemas.openxmlformats.org/officeDocument/2006/relationships/image"></Relationship><Relationship Id="rId5" Target="../media/image31.png" Type="http://schemas.openxmlformats.org/officeDocument/2006/relationships/image"></Relationship><Relationship Id="rId6" Target="../media/image32.png" Type="http://schemas.openxmlformats.org/officeDocument/2006/relationships/image"></Relationship><Relationship Id="rId7" Target="../media/image33.png" Type="http://schemas.openxmlformats.org/officeDocument/2006/relationships/image"></Relationship></Relationships>
</file>

<file path=ppt/slides/_rels/slide5.xml.rels><?xml version="1.0" standalone="yes" ?><Relationships xmlns="http://schemas.openxmlformats.org/package/2006/relationships"><Relationship Id="rId1" Target="../slideLayouts/slideLayout1.xml" Type="http://schemas.openxmlformats.org/officeDocument/2006/relationships/slideLayout"></Relationship></Relationships>
</file>

<file path=ppt/slides/_rels/slide50.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51.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52.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53.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54.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55.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56.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57.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58.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59.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6.xml.rels><?xml version="1.0" standalone="yes" ?><Relationships xmlns="http://schemas.openxmlformats.org/package/2006/relationships"><Relationship Id="rId1" Target="../slideLayouts/slideLayout1.xml" Type="http://schemas.openxmlformats.org/officeDocument/2006/relationships/slideLayout"></Relationship></Relationships>
</file>

<file path=ppt/slides/_rels/slide60.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61.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62.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63.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64.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65.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66.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67.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68.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69.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7.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1.tif" Type="http://schemas.openxmlformats.org/officeDocument/2006/relationships/image"></Relationship></Relationships>
</file>

<file path=ppt/slides/_rels/slide70.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71.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72.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73.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24.png" Type="http://schemas.openxmlformats.org/officeDocument/2006/relationships/image"></Relationship><Relationship Id="rId3" Target="../media/image23.png" Type="http://schemas.openxmlformats.org/officeDocument/2006/relationships/image"></Relationship><Relationship Id="rId4" Target="../media/image22.png" Type="http://schemas.openxmlformats.org/officeDocument/2006/relationships/image"></Relationship><Relationship Id="rId5" Target="../media/image21.png" Type="http://schemas.openxmlformats.org/officeDocument/2006/relationships/image"></Relationship><Relationship Id="rId6" Target="../media/image20.png" Type="http://schemas.openxmlformats.org/officeDocument/2006/relationships/image"></Relationship><Relationship Id="rId7" Target="../media/image19.png" Type="http://schemas.openxmlformats.org/officeDocument/2006/relationships/image"></Relationship></Relationships>
</file>

<file path=ppt/slides/_rels/slide74.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75.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76.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77.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78.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79.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8.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4.png" Type="http://schemas.openxmlformats.org/officeDocument/2006/relationships/image"></Relationship><Relationship Id="rId3" Target="../media/image5.png" Type="http://schemas.openxmlformats.org/officeDocument/2006/relationships/image"></Relationship><Relationship Id="rId4" Target="../media/image6.png" Type="http://schemas.openxmlformats.org/officeDocument/2006/relationships/image"></Relationship><Relationship Id="rId5" Target="../media/image7.png" Type="http://schemas.openxmlformats.org/officeDocument/2006/relationships/image"></Relationship><Relationship Id="rId6" Target="../media/image8.png" Type="http://schemas.openxmlformats.org/officeDocument/2006/relationships/image"></Relationship><Relationship Id="rId7" Target="../media/image9.png" Type="http://schemas.openxmlformats.org/officeDocument/2006/relationships/image"></Relationship><Relationship Id="rId8" Target="../media/image10.png" Type="http://schemas.openxmlformats.org/officeDocument/2006/relationships/image"></Relationship><Relationship Id="rId9" Target="../media/image11.png" Type="http://schemas.openxmlformats.org/officeDocument/2006/relationships/image"></Relationship></Relationships>
</file>

<file path=ppt/slides/_rels/slide80.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81.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82.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83.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84.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85.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86.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87.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88.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89.xml.rels><?xml version="1.0" standalone="yes" ?><Relationships xmlns="http://schemas.openxmlformats.org/package/2006/relationships"><Relationship Id="rId1" Target="../slideLayouts/slideLayout2.xml" Type="http://schemas.openxmlformats.org/officeDocument/2006/relationships/slideLayout"></Relationship></Relationships>
</file>

<file path=ppt/slides/_rels/slide9.xml.rels><?xml version="1.0" standalone="yes" ?><Relationships xmlns="http://schemas.openxmlformats.org/package/2006/relationships"><Relationship Id="rId1" Target="../slideLayouts/slideLayout3.xml" Type="http://schemas.openxmlformats.org/officeDocument/2006/relationships/slideLayout"></Relationship></Relationships>
</file>

<file path=ppt/slides/_rels/slide90.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27.png" Type="http://schemas.openxmlformats.org/officeDocument/2006/relationships/image"></Relationship><Relationship Id="rId3" Target="../media/image34.png" Type="http://schemas.openxmlformats.org/officeDocument/2006/relationships/image"></Relationship></Relationships>
</file>

<file path=ppt/slides/_rels/slide91.xml.rels><?xml version="1.0" standalone="yes" ?><Relationships xmlns="http://schemas.openxmlformats.org/package/2006/relationships"><Relationship Id="rId1" Target="../slideLayouts/slideLayout3.xml" Type="http://schemas.openxmlformats.org/officeDocument/2006/relationships/slideLayout"></Relationship><Relationship Id="rId2" Target="../media/image34.png" Type="http://schemas.openxmlformats.org/officeDocument/2006/relationships/image"></Relationship></Relationships>
</file>

<file path=ppt/slides/slide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 name="Group"/>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742" y="10931"/>
            <a:ext cx="2343613" cy="6836138"/>
            <a:chOff x="0" y="0"/>
            <a:chExt cx="2343612" cy="6836137"/>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 name="Rectangl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
              <a:ext cx="2343608" cy="6836138"/>
            </a:xfrm>
            <a:prstGeom prst="rect">
              <a:avLst/>
            </a:prstGeom>
            <a:solidFill>
              <a:srgbClr val="18376A"/>
            </a:solidFill>
            <a:ln cap="flat" w="12700">
              <a:noFill/>
              <a:miter lim="400000"/>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18" lIns="45718" numCol="1" rIns="45718" tIns="45718" wrap="square">
              <a:noAutofit/>
            </a:bodyPr>
            <a:lstStyle/>
            <a:p>
              <a:pPr algn="ctr">
                <a:defRPr b="1" sz="1800">
                  <a:solidFill>
                    <a:srgbClr val="FFFFFF"/>
                  </a:solidFill>
                  <a:uFillTx/>
                  <a:latin typeface="Georgia"/>
                  <a:ea typeface="Georgia"/>
                  <a:cs typeface="Georgia"/>
                  <a:sym typeface="Georgia"/>
                </a:defRPr>
              </a:p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 name="Al-Farabi Kazakh National University…"/>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2716996"/>
              <a:ext cx="2343613" cy="1402149"/>
            </a:xfrm>
            <a:prstGeom prst="rect">
              <a:avLst/>
            </a:prstGeom>
            <a:noFill/>
            <a:ln cap="flat" w="12700">
              <a:noFill/>
              <a:miter lim="400000"/>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34324" lIns="34324" numCol="1" rIns="34324" tIns="34324" wrap="square">
              <a:spAutoFit/>
            </a:bodyPr>
            <a:lstStyle/>
            <a:p>
              <a:pPr algn="ctr">
                <a:defRPr b="1" sz="1800">
                  <a:solidFill>
                    <a:srgbClr val="FFFFFF"/>
                  </a:solidFill>
                  <a:uFillTx/>
                  <a:latin typeface="Georgia"/>
                  <a:ea typeface="Georgia"/>
                  <a:cs typeface="Georgia"/>
                  <a:sym typeface="Georgia"/>
                </a:defRPr>
              </a:pPr>
              <a:r>
                <a:rPr>
                  <a:uFillTx/>
                </a:rPr>
                <a:t>Al-Farabi Kazakh National University</a:t>
              </a:r>
            </a:p>
            <a:p>
              <a:pPr algn="ctr">
                <a:defRPr b="1" sz="1800">
                  <a:solidFill>
                    <a:srgbClr val="FFFFFF"/>
                  </a:solidFill>
                  <a:uFillTx/>
                  <a:latin typeface="Georgia"/>
                  <a:ea typeface="Georgia"/>
                  <a:cs typeface="Georgia"/>
                  <a:sym typeface="Georgia"/>
                </a:defRPr>
              </a:pPr>
              <a:r>
                <a:rPr>
                  <a:uFillTx/>
                </a:rPr>
                <a:t>Higher School of Medicine</a:t>
              </a:r>
            </a:p>
          </p:txBody>
        </p:sp>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 name="Lin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 y="2456433"/>
            <a:ext cx="9153547" cy="1"/>
          </a:xfrm>
          <a:prstGeom prst="line">
            <a:avLst/>
          </a:prstGeom>
          <a:ln w="3175">
            <a:solidFill>
              <a:srgbClr val="A8A8A8">
                <a:alpha val="50000"/>
              </a:srgbClr>
            </a:solid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45718" lIns="45718" rIns="45718" tIns="45718"/>
          <a:lstStyle/>
          <a:p>
            <a:p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 name="The Digestive Syste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82593" y="597160"/>
            <a:ext cx="4074722" cy="2306415"/>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0" lIns="0" rIns="0" tIns="0">
            <a:spAutoFit/>
          </a:bodyPr>
          <a:lstStyle/>
          <a:p>
            <a:pPr defTabSz="457200">
              <a:lnSpc>
                <a:spcPts val="12400"/>
              </a:lnSpc>
              <a:spcBef>
                <a:spcPts val="1200"/>
              </a:spcBef>
              <a:defRPr sz="5333">
                <a:solidFill>
                  <a:srgbClr val="80134D"/>
                </a:solidFill>
                <a:uFillTx/>
                <a:latin typeface="Times"/>
                <a:ea typeface="Times"/>
                <a:cs typeface="Times"/>
                <a:sym typeface="Times"/>
              </a:defRPr>
            </a:pPr>
            <a:r>
              <a:rPr>
                <a:uFillTx/>
              </a:rPr>
              <a:t>The Nervous System</a:t>
            </a:r>
            <a:endParaRPr>
              <a:solidFill>
                <a:srgbClr val="000000"/>
              </a:solidFill>
              <a:uFillTx/>
            </a:endParaRPr>
          </a:p>
          <a:p>
            <a:pPr defTabSz="457200">
              <a:lnSpc>
                <a:spcPts val="2800"/>
              </a:lnSpc>
              <a:defRPr sz="1200">
                <a:uFillTx/>
                <a:latin typeface="Times"/>
                <a:ea typeface="Times"/>
                <a:cs typeface="Times"/>
                <a:sym typeface="Times"/>
              </a:defRPr>
            </a:pPr>
            <a:r>
              <a:rPr>
                <a:uFillTx/>
              </a:rPr>
              <a:t> </a:t>
            </a:r>
          </a:p>
          <a:p>
            <a:pPr algn="ctr">
              <a:defRPr b="1" sz="4400">
                <a:uFillTx/>
              </a:defRPr>
            </a:pPr>
            <a:endParaRPr b="0" sz="1200">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image1.png" id="41" name="image1.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3102" y="1215423"/>
            <a:ext cx="1227555" cy="1069889"/>
          </a:xfrm>
          <a:prstGeom prst="rect">
            <a:avLst/>
          </a:prstGeom>
          <a:ln w="12700">
            <a:miter lim="400000"/>
          </a:ln>
        </p:spPr>
      </p:pic>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 name="page300image35164432.png"/>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40300" y="1491293"/>
            <a:ext cx="3839594" cy="5214307"/>
            <a:chOff x="0" y="0"/>
            <a:chExt cx="3839593" cy="5214306"/>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0image35164432.png" id="43" name="page300image35164432.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3200" y="203200"/>
              <a:ext cx="3433194" cy="4769807"/>
            </a:xfrm>
            <a:prstGeom prst="rect">
              <a:avLst/>
            </a:prstGeom>
            <a:ln>
              <a:noFill/>
            </a:ln>
            <a:effectLst/>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0image35164432.png" id="42" name="page300image35164432.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4"/>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3839594" cy="5214307"/>
            </a:xfrm>
            <a:prstGeom prst="rect">
              <a:avLst/>
            </a:prstGeom>
            <a:effectLst/>
          </p:spPr>
        </p:pic>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 name="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90800" y="-13258801"/>
            <a:ext cx="190500" cy="457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800"/>
              </a:lnSpc>
              <a:defRPr sz="1200">
                <a:uFillTx/>
                <a:latin typeface="Times"/>
                <a:ea typeface="Times"/>
                <a:cs typeface="Times"/>
                <a:sym typeface="Times"/>
              </a:defRPr>
            </a:lvl1pPr>
          </a:lstStyle>
          <a:p>
            <a:pPr/>
            <a:r>
              <a:rPr>
                <a:uFillTx/>
              </a:rPr>
              <a:t>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timing>
    <p:tnLst>
      <p:par>
        <p:cTn dur="indefinite" fill="hold" id="1" nodeType="tmRoot" restart="never">
          <p:childTnLst>
            <p:seq concurrent="1" nextAc="seek" prevAc="none">
              <p:cTn dur="indefinite" fill="hold" id="2" nodeType="mainSeq">
                <p:childTnLst>
                  <p:par>
                    <p:cTn fill="hold" id="3">
                      <p:stCondLst>
                        <p:cond delay="indefinite"/>
                        <p:cond evt="onBegin">
                          <p:tn val="2"/>
                        </p:cond>
                      </p:stCondLst>
                      <p:childTnLst>
                        <p:par>
                          <p:cTn fill="hold" id="4">
                            <p:stCondLst>
                              <p:cond delay="0"/>
                            </p:stCondLst>
                            <p:childTnLst>
                              <p:par>
                                <p:cTn fill="hold" grpId="1" id="5" nodeType="afterEffect" presetClass="entr" presetID="22" presetSubtype="1">
                                  <p:stCondLst>
                                    <p:cond delay="0"/>
                                  </p:stCondLst>
                                  <p:iterate>
                                    <p:tmAbs val="0"/>
                                  </p:iterate>
                                  <p:childTnLst>
                                    <p:set>
                                      <p:cBhvr>
                                        <p:cTn fill="hold" id="6"/>
                                        <p:tgtEl>
                                          <p:spTgt spid="38"/>
                                        </p:tgtEl>
                                        <p:attrNameLst>
                                          <p:attrName>style.visibility</p:attrName>
                                        </p:attrNameLst>
                                      </p:cBhvr>
                                      <p:to>
                                        <p:strVal val="visible"/>
                                      </p:to>
                                    </p:set>
                                    <p:animEffect filter="wipe(up)" transition="in">
                                      <p:cBhvr>
                                        <p:cTn dur="500" id="7"/>
                                        <p:tgtEl>
                                          <p:spTgt spid="38"/>
                                        </p:tgtEl>
                                      </p:cBhvr>
                                    </p:animEffect>
                                  </p:childTnLst>
                                </p:cTn>
                              </p:par>
                            </p:childTnLst>
                          </p:cTn>
                        </p:par>
                        <p:par>
                          <p:cTn fill="hold" id="8">
                            <p:stCondLst>
                              <p:cond delay="500"/>
                            </p:stCondLst>
                            <p:childTnLst>
                              <p:par>
                                <p:cTn fill="hold" grpId="2" id="9" nodeType="afterEffect" presetClass="entr" presetID="9">
                                  <p:stCondLst>
                                    <p:cond delay="0"/>
                                  </p:stCondLst>
                                  <p:iterate>
                                    <p:tmAbs val="0"/>
                                  </p:iterate>
                                  <p:childTnLst>
                                    <p:set>
                                      <p:cBhvr>
                                        <p:cTn fill="hold" id="10"/>
                                        <p:tgtEl>
                                          <p:spTgt spid="40"/>
                                        </p:tgtEl>
                                        <p:attrNameLst>
                                          <p:attrName>style.visibility</p:attrName>
                                        </p:attrNameLst>
                                      </p:cBhvr>
                                      <p:to>
                                        <p:strVal val="visible"/>
                                      </p:to>
                                    </p:set>
                                    <p:animEffect filter="dissolve" transition="in">
                                      <p:cBhvr>
                                        <p:cTn dur="300" id="11"/>
                                        <p:tgtEl>
                                          <p:spTgt spid="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advAuto="0" animBg="1" grpId="1" spid="38"/>
      <p:bldP advAuto="0" animBg="1" grpId="2" spid="40"/>
    </p:bldLst>
  </p:timing>
</p:sld>
</file>

<file path=ppt/slides/slide1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4" name="The Spinal Cord, Spinal Nerves, and Reflex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62698" y="565673"/>
            <a:ext cx="5682105" cy="1065629"/>
          </a:xfrm>
          <a:prstGeom prst="rect">
            <a:avLst/>
          </a:prstGeom>
          <a:gradFill>
            <a:gsLst>
              <a:gs pos="0">
                <a:schemeClr val="accent4">
                  <a:hueOff val="-213352"/>
                  <a:satOff val="4761"/>
                  <a:lumOff val="27633"/>
                </a:schemeClr>
              </a:gs>
              <a:gs pos="35000">
                <a:srgbClr val="FFF6CE"/>
              </a:gs>
              <a:gs pos="100000">
                <a:schemeClr val="accent4">
                  <a:hueOff val="-282571"/>
                  <a:satOff val="4761"/>
                  <a:lumOff val="37573"/>
                </a:schemeClr>
              </a:gs>
            </a:gsLst>
            <a:lin ang="16200000"/>
          </a:gradFill>
          <a:ln w="9525">
            <a:solidFill>
              <a:srgbClr val="F9E12C"/>
            </a:solidFill>
            <a:round/>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ctr" defTabSz="365760">
              <a:defRPr b="1" sz="3000">
                <a:uFillTx/>
              </a:defRPr>
            </a:pPr>
            <a:r>
              <a:rPr>
                <a:uFillTx/>
              </a:rPr>
              <a:t>The Spinal Cord, Spinal Nerves, and Reflexes </a:t>
            </a:r>
          </a:p>
          <a:p>
            <a:pPr defTabSz="365760">
              <a:defRPr b="1" sz="1800">
                <a:uFillTx/>
              </a:defRPr>
            </a:p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5" name="The Spinal Cord—Functional Anatomy…"/>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99098" y="2149423"/>
            <a:ext cx="7632448"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ctr" defTabSz="205739" indent="0" marL="0">
              <a:lnSpc>
                <a:spcPts val="4000"/>
              </a:lnSpc>
              <a:spcBef>
                <a:spcPts val="500"/>
              </a:spcBef>
              <a:buNone/>
              <a:defRPr b="1" sz="2550">
                <a:solidFill>
                  <a:srgbClr val="005266"/>
                </a:solidFill>
                <a:uFillTx/>
                <a:latin typeface="Times"/>
                <a:ea typeface="Times"/>
                <a:cs typeface="Times"/>
                <a:sym typeface="Times"/>
              </a:defRPr>
            </a:pPr>
            <a:r>
              <a:rPr>
                <a:uFillTx/>
              </a:rPr>
              <a:t>The Spinal Cord—Functional Anatomy</a:t>
            </a:r>
          </a:p>
          <a:p>
            <a:pPr defTabSz="205739" indent="0" marL="0">
              <a:lnSpc>
                <a:spcPts val="4000"/>
              </a:lnSpc>
              <a:spcBef>
                <a:spcPts val="500"/>
              </a:spcBef>
              <a:buNone/>
              <a:defRPr b="1" sz="2550">
                <a:solidFill>
                  <a:srgbClr val="005266"/>
                </a:solidFill>
                <a:uFillTx/>
                <a:latin typeface="Times"/>
                <a:ea typeface="Times"/>
                <a:cs typeface="Times"/>
                <a:sym typeface="Times"/>
              </a:defRPr>
            </a:pPr>
          </a:p>
          <a:p>
            <a:pPr defTabSz="205739" indent="0" marL="0">
              <a:lnSpc>
                <a:spcPts val="4000"/>
              </a:lnSpc>
              <a:spcBef>
                <a:spcPts val="500"/>
              </a:spcBef>
              <a:buNone/>
              <a:defRPr b="1" sz="2550">
                <a:solidFill>
                  <a:srgbClr val="005266"/>
                </a:solidFill>
                <a:uFillTx/>
                <a:latin typeface="Times"/>
                <a:ea typeface="Times"/>
                <a:cs typeface="Times"/>
                <a:sym typeface="Times"/>
              </a:defRPr>
            </a:pPr>
            <a:r>
              <a:rPr>
                <a:uFillTx/>
              </a:rPr>
              <a:t>Its functions include: </a:t>
            </a:r>
          </a:p>
          <a:p>
            <a:pPr defTabSz="205739" indent="0" marL="0">
              <a:lnSpc>
                <a:spcPts val="3700"/>
              </a:lnSpc>
              <a:spcBef>
                <a:spcPts val="500"/>
              </a:spcBef>
              <a:buNone/>
              <a:defRPr sz="2550">
                <a:solidFill>
                  <a:srgbClr val="000000"/>
                </a:solidFill>
                <a:uFillTx/>
                <a:latin typeface="Times"/>
                <a:ea typeface="Times"/>
                <a:cs typeface="Times"/>
                <a:sym typeface="Times"/>
              </a:defRPr>
            </a:pPr>
            <a:r>
              <a:rPr>
                <a:uFillTx/>
              </a:rPr>
              <a:t>∙ </a:t>
            </a:r>
            <a:r>
              <a:rPr b="1">
                <a:uFillTx/>
              </a:rPr>
              <a:t>Conduction. </a:t>
            </a:r>
            <a:r>
              <a:rPr>
                <a:uFillTx/>
              </a:rPr>
              <a:t>It contains bundles of nerve fibers that carry sensory signals from the lower body up to the brain and motor signals down to the muscles and glands below the head. </a:t>
            </a:r>
            <a:endParaRPr sz="539">
              <a:uFillTx/>
            </a:endParaRPr>
          </a:p>
          <a:p>
            <a:pPr defTabSz="205739" indent="0" marL="0">
              <a:lnSpc>
                <a:spcPts val="1300"/>
              </a:lnSpc>
              <a:spcBef>
                <a:spcPts val="500"/>
              </a:spcBef>
              <a:buNone/>
              <a:defRPr sz="599">
                <a:solidFill>
                  <a:srgbClr val="000000"/>
                </a:solidFill>
                <a:uFillTx/>
                <a:latin typeface="Times"/>
                <a:ea typeface="Times"/>
                <a:cs typeface="Times"/>
                <a:sym typeface="Times"/>
              </a:defRPr>
            </a:pPr>
            <a:r>
              <a:rPr>
                <a:uFillTx/>
              </a:rPr>
              <a:t>∙</a:t>
            </a:r>
            <a:endParaRPr sz="539">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1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7" name="Neural integration. Pools of spinal neurons integrate information arriving from various sources and execute appropriate output—for example, integrating stretch receptors from the urinary bladder with information from the cerebrum about the appropriate time and circumstances to urinate, and issuing output to the urinary sphincters to either allow or delay urinatio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840182"/>
            <a:ext cx="8520604" cy="4585945"/>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lstStyle/>
          <a:p>
            <a:pPr algn="just" defTabSz="457200" indent="0" marL="0">
              <a:lnSpc>
                <a:spcPts val="5300"/>
              </a:lnSpc>
              <a:spcBef>
                <a:spcPts val="1200"/>
              </a:spcBef>
              <a:buNone/>
              <a:defRPr sz="3233">
                <a:solidFill>
                  <a:srgbClr val="000000"/>
                </a:solidFill>
                <a:uFillTx/>
                <a:latin typeface="Times"/>
                <a:ea typeface="Times"/>
                <a:cs typeface="Times"/>
                <a:sym typeface="Times"/>
              </a:defRPr>
            </a:pPr>
            <a:r>
              <a:rPr>
                <a:uFillTx/>
              </a:rPr>
              <a:t> </a:t>
            </a:r>
            <a:r>
              <a:rPr b="1">
                <a:uFillTx/>
              </a:rPr>
              <a:t>Neural integration. </a:t>
            </a:r>
            <a:r>
              <a:rPr>
                <a:uFillTx/>
              </a:rPr>
              <a:t>Pools of spinal neurons integrate information arriving from various sources and execute appropriate output—for example, integrating stretch receptors from the urinary bladder with information from the cerebrum about the appropriate time and circumstances to urinate, and issuing output to the urinary sphincters to either allow or delay urination.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1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9" name="Locomotion. Pools of spinal neurons called central pattern generators control the rhythmic limb movements of locomotio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7398" y="14255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just" defTabSz="457200" indent="0" marL="0">
              <a:lnSpc>
                <a:spcPts val="6000"/>
              </a:lnSpc>
              <a:spcBef>
                <a:spcPts val="1200"/>
              </a:spcBef>
              <a:buNone/>
              <a:defRPr sz="3833">
                <a:solidFill>
                  <a:srgbClr val="000000"/>
                </a:solidFill>
                <a:uFillTx/>
                <a:latin typeface="Times New Roman"/>
                <a:ea typeface="Times New Roman"/>
                <a:cs typeface="Times New Roman"/>
                <a:sym typeface="Times New Roman"/>
              </a:defRPr>
            </a:pPr>
            <a:r>
              <a:rPr b="1">
                <a:uFillTx/>
              </a:rPr>
              <a:t>Locomotion. </a:t>
            </a:r>
            <a:r>
              <a:rPr>
                <a:uFillTx/>
              </a:rPr>
              <a:t>Pools of spinal neurons called </a:t>
            </a:r>
            <a:r>
              <a:rPr i="1">
                <a:uFillTx/>
              </a:rPr>
              <a:t>central pattern generators </a:t>
            </a:r>
            <a:r>
              <a:rPr>
                <a:uFillTx/>
              </a:rPr>
              <a:t>control the rhythmic limb movements of locomotion.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1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1" name="Reflexes. Spinal reflexes play vital roles in posture, motor coordination, and protective responses to pain or injury."/>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11588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lgn="just" defTabSz="457200" indent="0" marL="0">
              <a:lnSpc>
                <a:spcPts val="6800"/>
              </a:lnSpc>
              <a:spcBef>
                <a:spcPts val="1200"/>
              </a:spcBef>
              <a:buNone/>
              <a:defRPr sz="4433">
                <a:solidFill>
                  <a:srgbClr val="000000"/>
                </a:solidFill>
                <a:uFillTx/>
                <a:latin typeface="Times"/>
                <a:ea typeface="Times"/>
                <a:cs typeface="Times"/>
                <a:sym typeface="Times"/>
              </a:defRPr>
            </a:pPr>
            <a:r>
              <a:rPr b="1">
                <a:uFillTx/>
              </a:rPr>
              <a:t>Reflexes. </a:t>
            </a:r>
            <a:r>
              <a:rPr>
                <a:uFillTx/>
              </a:rPr>
              <a:t>Spinal reflexes play vital roles in posture, motor coordination, and protective responses to pain or injury.</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1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3" name="The spinal cord extends for about 45 cm (18 in.) from the foramen magnum of the skull to the level of the first or second lumbar vertebra, just below the ribs (farther in infants and childre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4698" y="1209623"/>
            <a:ext cx="8652665"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lstStyle/>
          <a:p>
            <a:pPr defTabSz="393192" indent="0" marL="0">
              <a:lnSpc>
                <a:spcPts val="3500"/>
              </a:lnSpc>
              <a:spcBef>
                <a:spcPts val="1000"/>
              </a:spcBef>
              <a:buNone/>
              <a:defRPr sz="1920">
                <a:solidFill>
                  <a:srgbClr val="000000"/>
                </a:solidFill>
                <a:uFillTx/>
                <a:latin typeface="Times"/>
                <a:ea typeface="Times"/>
                <a:cs typeface="Times"/>
                <a:sym typeface="Times"/>
              </a:defRPr>
            </a:pPr>
            <a:r>
              <a:rPr>
                <a:uFillTx/>
              </a:rPr>
              <a:t>The spinal cord extends for about 45 cm (18 in.) from the foramen magnum of the skull to the level of the first or second lumbar vertebra, just below the ribs (farther in infants and children). </a:t>
            </a:r>
          </a:p>
          <a:p>
            <a:pPr defTabSz="393192" indent="0" marL="0">
              <a:lnSpc>
                <a:spcPts val="3500"/>
              </a:lnSpc>
              <a:spcBef>
                <a:spcPts val="1000"/>
              </a:spcBef>
              <a:buNone/>
              <a:defRPr sz="1920">
                <a:solidFill>
                  <a:srgbClr val="000000"/>
                </a:solidFill>
                <a:uFillTx/>
                <a:latin typeface="Times"/>
                <a:ea typeface="Times"/>
                <a:cs typeface="Times"/>
                <a:sym typeface="Times"/>
              </a:defRPr>
            </a:pPr>
            <a:r>
              <a:rPr>
                <a:uFillTx/>
              </a:rPr>
              <a:t>It is divided into </a:t>
            </a:r>
            <a:r>
              <a:rPr b="1">
                <a:uFillTx/>
              </a:rPr>
              <a:t>cervical, thoracic, lumbar, </a:t>
            </a:r>
            <a:r>
              <a:rPr>
                <a:uFillTx/>
              </a:rPr>
              <a:t>and </a:t>
            </a:r>
            <a:r>
              <a:rPr b="1">
                <a:uFillTx/>
              </a:rPr>
              <a:t>sacral regions. </a:t>
            </a:r>
            <a:r>
              <a:rPr>
                <a:uFillTx/>
              </a:rPr>
              <a:t>The last of these is named for the fact that its nerves emerge from the vertebral canal in the sacral region, not because the spinal cord itself extends that far. </a:t>
            </a:r>
          </a:p>
          <a:p>
            <a:pPr defTabSz="393192" indent="0" marL="0">
              <a:lnSpc>
                <a:spcPts val="3500"/>
              </a:lnSpc>
              <a:spcBef>
                <a:spcPts val="1000"/>
              </a:spcBef>
              <a:buNone/>
              <a:defRPr sz="1920">
                <a:solidFill>
                  <a:srgbClr val="000000"/>
                </a:solidFill>
                <a:uFillTx/>
                <a:latin typeface="Times"/>
                <a:ea typeface="Times"/>
                <a:cs typeface="Times"/>
                <a:sym typeface="Times"/>
              </a:defRPr>
            </a:pPr>
            <a:r>
              <a:rPr>
                <a:uFillTx/>
              </a:rPr>
              <a:t>The cord averages about 1.8 cm wide (comparable to the little finger), but it widens slightly at the </a:t>
            </a:r>
            <a:r>
              <a:rPr i="1">
                <a:uFillTx/>
              </a:rPr>
              <a:t>cervical </a:t>
            </a:r>
            <a:r>
              <a:rPr>
                <a:uFillTx/>
              </a:rPr>
              <a:t>and </a:t>
            </a:r>
            <a:r>
              <a:rPr i="1">
                <a:uFillTx/>
              </a:rPr>
              <a:t>lumbar enlargements </a:t>
            </a:r>
            <a:r>
              <a:rPr>
                <a:uFillTx/>
              </a:rPr>
              <a:t>because of the greater mass of neurons here to control the complex movements of the upper and lower limbs. </a:t>
            </a:r>
            <a:endParaRPr sz="1032">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1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294image34902080.png" id="105" name="page294image34902080.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23443" y="361596"/>
            <a:ext cx="5493914" cy="5474408"/>
          </a:xfrm>
          <a:prstGeom prst="rect">
            <a:avLst/>
          </a:prstGeom>
          <a:ln w="12700">
            <a:miter lim="400000"/>
          </a:ln>
          <a:effectLst>
            <a:outerShdw blurRad="254000" dir="16200000" dist="127000" rotWithShape="0" sx="100000" sy="100000">
              <a:srgbClr val="000000">
                <a:alpha val="70000"/>
              </a:srgbClr>
            </a:outerShdw>
          </a:effectLst>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6" name="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375150" y="2422524"/>
            <a:ext cx="190500" cy="457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800"/>
              </a:lnSpc>
              <a:defRPr sz="1200">
                <a:uFillTx/>
                <a:latin typeface="Times"/>
                <a:ea typeface="Times"/>
                <a:cs typeface="Times"/>
                <a:sym typeface="Times"/>
              </a:defRPr>
            </a:lvl1pPr>
          </a:lstStyle>
          <a:p>
            <a:pPr/>
            <a:r>
              <a:rPr>
                <a:uFillTx/>
              </a:rPr>
              <a:t>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1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8" name="At its lower end, the spinal cord tapers to a blunt point, the medullary cone, and gives off a bundle of nerves that occupy the vertebral canal from there through the sacru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13493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48055" indent="0" marL="0">
              <a:lnSpc>
                <a:spcPts val="5000"/>
              </a:lnSpc>
              <a:spcBef>
                <a:spcPts val="1100"/>
              </a:spcBef>
              <a:buNone/>
              <a:defRPr sz="2972">
                <a:solidFill>
                  <a:srgbClr val="000000"/>
                </a:solidFill>
                <a:uFillTx/>
                <a:latin typeface="Times"/>
                <a:ea typeface="Times"/>
                <a:cs typeface="Times"/>
                <a:sym typeface="Times"/>
              </a:defRPr>
            </a:pPr>
            <a:r>
              <a:rPr>
                <a:uFillTx/>
              </a:rPr>
              <a:t>At its lower end, the spinal cord tapers to a blunt point, the </a:t>
            </a:r>
            <a:r>
              <a:rPr b="1" i="1">
                <a:uFillTx/>
              </a:rPr>
              <a:t>medullary cone,</a:t>
            </a:r>
            <a:r>
              <a:rPr i="1">
                <a:uFillTx/>
              </a:rPr>
              <a:t> </a:t>
            </a:r>
            <a:r>
              <a:rPr>
                <a:uFillTx/>
              </a:rPr>
              <a:t>and gives off a bundle of nerves that occupy the vertebral canal from there through the sacrum. </a:t>
            </a:r>
          </a:p>
          <a:p>
            <a:pPr defTabSz="448055" indent="0" marL="0">
              <a:lnSpc>
                <a:spcPts val="5000"/>
              </a:lnSpc>
              <a:spcBef>
                <a:spcPts val="1100"/>
              </a:spcBef>
              <a:buNone/>
              <a:defRPr sz="2972">
                <a:solidFill>
                  <a:srgbClr val="000000"/>
                </a:solidFill>
                <a:uFillTx/>
                <a:latin typeface="Times"/>
                <a:ea typeface="Times"/>
                <a:cs typeface="Times"/>
                <a:sym typeface="Times"/>
              </a:defRPr>
            </a:pPr>
            <a:r>
              <a:rPr>
                <a:uFillTx/>
              </a:rPr>
              <a:t>This bundle somewhat resembles a horse’s tail and is therefore named the </a:t>
            </a:r>
            <a:r>
              <a:rPr b="1" i="1">
                <a:uFillTx/>
              </a:rPr>
              <a:t>cauda equina</a:t>
            </a:r>
            <a:r>
              <a:rPr>
                <a:uFillTx/>
              </a:rPr>
              <a:t>. </a:t>
            </a:r>
            <a:endParaRPr sz="1176">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1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0" name="Основной 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86498" y="20224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defTabSz="182880" indent="0" marL="0">
              <a:lnSpc>
                <a:spcPts val="1100"/>
              </a:lnSpc>
              <a:buNone/>
              <a:defRPr sz="480">
                <a:solidFill>
                  <a:srgbClr val="000000"/>
                </a:solidFill>
                <a:uFillTx/>
                <a:latin typeface="Times"/>
                <a:ea typeface="Times"/>
                <a:cs typeface="Times"/>
                <a:sym typeface="Times"/>
              </a:defRPr>
            </a:lvl1pPr>
          </a:lstStyle>
          <a:p>
            <a:pPr/>
            <a:r>
              <a:rPr>
                <a:uFillTx/>
              </a:rPr>
              <a:t> </a:t>
            </a: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295image35142064.jpg" id="111" name="page295image35142064.jp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86498" y="2022423"/>
            <a:ext cx="4428096" cy="3233332"/>
          </a:xfrm>
          <a:prstGeom prst="rect">
            <a:avLst/>
          </a:prstGeom>
          <a:ln w="12700">
            <a:miter lim="400000"/>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 name="In cross section, the cord is elliptical in shape and exhibits a central butterfly- or H-shaped core of gray matter surrounded by white matter (fig. 8.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05065" y="869949"/>
            <a:ext cx="5864615" cy="838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lvl1pPr defTabSz="457200">
              <a:lnSpc>
                <a:spcPts val="3000"/>
              </a:lnSpc>
              <a:spcBef>
                <a:spcPts val="1200"/>
              </a:spcBef>
              <a:defRPr sz="1333">
                <a:uFillTx/>
                <a:latin typeface="Times"/>
                <a:ea typeface="Times"/>
                <a:cs typeface="Times"/>
                <a:sym typeface="Times"/>
              </a:defRPr>
            </a:lvl1pPr>
          </a:lstStyle>
          <a:p>
            <a:pPr/>
            <a:r>
              <a:rPr>
                <a:uFillTx/>
              </a:rPr>
              <a:t>In cross section, the cord is elliptical in shape and exhibits a central butterfly- or H-shaped core of gray matter surrounded by white matter (fig. 8.16). </a:t>
            </a:r>
            <a:endParaRPr sz="1200">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1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4" name="A pair of median grooves almost divides the cord in half, but they stop short of a gray matter bridge (gray commissure) that connects the right and left halves of the cord.…"/>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858041"/>
            <a:ext cx="8520604" cy="4568086"/>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329184" indent="0" marL="0">
              <a:lnSpc>
                <a:spcPts val="4300"/>
              </a:lnSpc>
              <a:spcBef>
                <a:spcPts val="800"/>
              </a:spcBef>
              <a:buNone/>
              <a:defRPr sz="2687">
                <a:solidFill>
                  <a:srgbClr val="000000"/>
                </a:solidFill>
                <a:uFillTx/>
                <a:latin typeface="Times"/>
                <a:ea typeface="Times"/>
                <a:cs typeface="Times"/>
                <a:sym typeface="Times"/>
              </a:defRPr>
            </a:pPr>
            <a:r>
              <a:rPr>
                <a:uFillTx/>
              </a:rPr>
              <a:t>A pair of median grooves almost divides the cord in half, but they stop short of a gray matter bridge </a:t>
            </a:r>
            <a:r>
              <a:rPr i="1">
                <a:uFillTx/>
              </a:rPr>
              <a:t>(gray commissure) </a:t>
            </a:r>
            <a:r>
              <a:rPr>
                <a:uFillTx/>
              </a:rPr>
              <a:t>that connects the right and left halves of the cord. </a:t>
            </a:r>
          </a:p>
          <a:p>
            <a:pPr defTabSz="329184" indent="0" marL="0">
              <a:lnSpc>
                <a:spcPts val="4300"/>
              </a:lnSpc>
              <a:spcBef>
                <a:spcPts val="800"/>
              </a:spcBef>
              <a:buNone/>
              <a:defRPr sz="2687">
                <a:solidFill>
                  <a:srgbClr val="000000"/>
                </a:solidFill>
                <a:uFillTx/>
                <a:latin typeface="Times"/>
                <a:ea typeface="Times"/>
                <a:cs typeface="Times"/>
                <a:sym typeface="Times"/>
              </a:defRPr>
            </a:pPr>
            <a:r>
              <a:rPr>
                <a:uFillTx/>
              </a:rPr>
              <a:t>In the middle of the gray commissure, there is often a </a:t>
            </a:r>
            <a:r>
              <a:rPr i="1">
                <a:uFillTx/>
              </a:rPr>
              <a:t>central canal </a:t>
            </a:r>
            <a:r>
              <a:rPr>
                <a:uFillTx/>
              </a:rPr>
              <a:t>filled with cerebro-spinal fluid, but in most regions of the adult spinal cord, the canal is collapsed and closed. </a:t>
            </a:r>
          </a:p>
          <a:p>
            <a:pPr defTabSz="329184" indent="0" marL="0">
              <a:lnSpc>
                <a:spcPts val="4300"/>
              </a:lnSpc>
              <a:spcBef>
                <a:spcPts val="800"/>
              </a:spcBef>
              <a:buNone/>
              <a:defRPr sz="2687">
                <a:solidFill>
                  <a:srgbClr val="000000"/>
                </a:solidFill>
                <a:uFillTx/>
                <a:latin typeface="Times"/>
                <a:ea typeface="Times"/>
                <a:cs typeface="Times"/>
                <a:sym typeface="Times"/>
              </a:defRPr>
            </a:p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1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6" name="The Spinal Gray Matter…"/>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99985"/>
            <a:ext cx="8520604" cy="4726142"/>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274320" indent="0" marL="0">
              <a:lnSpc>
                <a:spcPts val="3600"/>
              </a:lnSpc>
              <a:spcBef>
                <a:spcPts val="700"/>
              </a:spcBef>
              <a:buNone/>
              <a:defRPr b="1" sz="2160">
                <a:solidFill>
                  <a:srgbClr val="000000"/>
                </a:solidFill>
                <a:uFillTx/>
                <a:latin typeface="Times"/>
                <a:ea typeface="Times"/>
                <a:cs typeface="Times"/>
                <a:sym typeface="Times"/>
              </a:defRPr>
            </a:pPr>
            <a:r>
              <a:rPr>
                <a:uFillTx/>
              </a:rPr>
              <a:t>The Spinal Gray Matter </a:t>
            </a:r>
            <a:endParaRPr b="0">
              <a:uFillTx/>
            </a:endParaRPr>
          </a:p>
          <a:p>
            <a:pPr defTabSz="274320" indent="0" marL="0">
              <a:lnSpc>
                <a:spcPts val="3400"/>
              </a:lnSpc>
              <a:spcBef>
                <a:spcPts val="700"/>
              </a:spcBef>
              <a:buNone/>
              <a:defRPr sz="2160">
                <a:solidFill>
                  <a:srgbClr val="000000"/>
                </a:solidFill>
                <a:uFillTx/>
                <a:latin typeface="Times"/>
                <a:ea typeface="Times"/>
                <a:cs typeface="Times"/>
                <a:sym typeface="Times"/>
              </a:defRPr>
            </a:pPr>
            <a:r>
              <a:rPr>
                <a:uFillTx/>
              </a:rPr>
              <a:t>In the gray matter, the two posterior “wings of the butterfly” are called the </a:t>
            </a:r>
            <a:r>
              <a:rPr b="1">
                <a:uFillTx/>
              </a:rPr>
              <a:t>posterior horns. </a:t>
            </a:r>
            <a:r>
              <a:rPr>
                <a:uFillTx/>
              </a:rPr>
              <a:t>They extend to the surface of the cord and serve as receiving points for incoming sensory information. </a:t>
            </a:r>
          </a:p>
          <a:p>
            <a:pPr defTabSz="274320" indent="0" marL="0">
              <a:lnSpc>
                <a:spcPts val="3400"/>
              </a:lnSpc>
              <a:spcBef>
                <a:spcPts val="700"/>
              </a:spcBef>
              <a:buNone/>
              <a:defRPr sz="2160">
                <a:solidFill>
                  <a:srgbClr val="000000"/>
                </a:solidFill>
                <a:uFillTx/>
                <a:latin typeface="Times"/>
                <a:ea typeface="Times"/>
                <a:cs typeface="Times"/>
                <a:sym typeface="Times"/>
              </a:defRPr>
            </a:pPr>
            <a:r>
              <a:rPr>
                <a:uFillTx/>
              </a:rPr>
              <a:t>The two anterior wings are called the </a:t>
            </a:r>
            <a:r>
              <a:rPr b="1">
                <a:uFillTx/>
              </a:rPr>
              <a:t>anterior horns. </a:t>
            </a:r>
            <a:r>
              <a:rPr>
                <a:uFillTx/>
              </a:rPr>
              <a:t>They are wider than the posterior horns and extend only partially toward the spinal cord surface</a:t>
            </a:r>
          </a:p>
          <a:p>
            <a:pPr defTabSz="274320" indent="0" marL="0">
              <a:lnSpc>
                <a:spcPts val="3400"/>
              </a:lnSpc>
              <a:spcBef>
                <a:spcPts val="700"/>
              </a:spcBef>
              <a:buNone/>
              <a:defRPr sz="2160">
                <a:solidFill>
                  <a:srgbClr val="000000"/>
                </a:solidFill>
                <a:uFillTx/>
                <a:latin typeface="Times"/>
                <a:ea typeface="Times"/>
                <a:cs typeface="Times"/>
                <a:sym typeface="Times"/>
              </a:defRPr>
            </a:pPr>
          </a:p>
          <a:p>
            <a:pPr defTabSz="274320" indent="0" marL="0">
              <a:lnSpc>
                <a:spcPts val="3400"/>
              </a:lnSpc>
              <a:spcBef>
                <a:spcPts val="700"/>
              </a:spcBef>
              <a:buNone/>
              <a:defRPr sz="2160">
                <a:solidFill>
                  <a:srgbClr val="000000"/>
                </a:solidFill>
                <a:uFillTx/>
                <a:latin typeface="Times"/>
                <a:ea typeface="Times"/>
                <a:cs typeface="Times"/>
                <a:sym typeface="Times"/>
              </a:defRPr>
            </a:pPr>
            <a:r>
              <a:rPr>
                <a:uFillTx/>
              </a:rPr>
              <a:t>From the second thoracic to the first lumbar segment of the cord, there is also a lateral projection of gray matter called the </a:t>
            </a:r>
            <a:r>
              <a:rPr b="1">
                <a:uFillTx/>
              </a:rPr>
              <a:t>lateral horn, </a:t>
            </a:r>
            <a:r>
              <a:rPr>
                <a:uFillTx/>
              </a:rPr>
              <a:t>the origin of neurons of the sympathetic nervous system described in section 9.5. </a:t>
            </a:r>
          </a:p>
          <a:p>
            <a:pPr defTabSz="274320" indent="0" marL="0">
              <a:lnSpc>
                <a:spcPts val="3400"/>
              </a:lnSpc>
              <a:spcBef>
                <a:spcPts val="700"/>
              </a:spcBef>
              <a:buNone/>
              <a:defRPr sz="2160">
                <a:solidFill>
                  <a:srgbClr val="000000"/>
                </a:solidFill>
                <a:uFillTx/>
                <a:latin typeface="Times"/>
                <a:ea typeface="Times"/>
                <a:cs typeface="Times"/>
                <a:sym typeface="Times"/>
              </a:defRPr>
            </a:p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 name="Group"/>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4259" y="6205464"/>
            <a:ext cx="12248970" cy="755701"/>
            <a:chOff x="0" y="0"/>
            <a:chExt cx="12248969" cy="75570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 name="Rectangl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97115" y="18571"/>
              <a:ext cx="9451854" cy="684195"/>
            </a:xfrm>
            <a:prstGeom prst="rect">
              <a:avLst/>
            </a:prstGeom>
            <a:solidFill>
              <a:srgbClr val="18376A"/>
            </a:solidFill>
            <a:ln cap="flat" w="12700">
              <a:noFill/>
              <a:miter lim="400000"/>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18" lIns="45718" numCol="1" rIns="45718" tIns="45718" wrap="square">
              <a:noAutofit/>
            </a:bodyPr>
            <a:lstStyle/>
            <a:p>
              <a:pPr algn="ctr">
                <a:defRPr>
                  <a:solidFill>
                    <a:srgbClr val="FFFFFF"/>
                  </a:solidFill>
                  <a:uFillTx/>
                  <a:latin typeface="Trebuchet MS"/>
                  <a:ea typeface="Trebuchet MS"/>
                  <a:cs typeface="Trebuchet MS"/>
                  <a:sym typeface="Trebuchet MS"/>
                </a:defRPr>
              </a:p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 name="Rectangl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514" y="16860"/>
              <a:ext cx="2922819" cy="738840"/>
            </a:xfrm>
            <a:prstGeom prst="rect">
              <a:avLst/>
            </a:prstGeom>
            <a:solidFill>
              <a:srgbClr val="B13B3C"/>
            </a:solidFill>
            <a:ln cap="flat" w="12700">
              <a:noFill/>
              <a:miter lim="400000"/>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18" lIns="45718" numCol="1" rIns="45718" tIns="45718" wrap="square">
              <a:noAutofit/>
            </a:bodyPr>
            <a:lstStyle/>
            <a:p>
              <a:pPr algn="ctr">
                <a:defRPr>
                  <a:solidFill>
                    <a:srgbClr val="FFFFFF"/>
                  </a:solidFill>
                  <a:uFillTx/>
                  <a:latin typeface="Trebuchet MS"/>
                  <a:ea typeface="Trebuchet MS"/>
                  <a:cs typeface="Trebuchet MS"/>
                  <a:sym typeface="Trebuchet MS"/>
                </a:defRPr>
              </a:p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image1.png" id="49" name="image1.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 y="-1"/>
              <a:ext cx="704327" cy="613871"/>
            </a:xfrm>
            <a:prstGeom prst="rect">
              <a:avLst/>
            </a:prstGeom>
            <a:ln cap="flat" w="12700">
              <a:noFill/>
              <a:miter lim="400000"/>
            </a:ln>
            <a:effectLst/>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 name="Al-Farabi Kazakh National University…"/>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0791" y="153863"/>
              <a:ext cx="2254325" cy="464821"/>
            </a:xfrm>
            <a:prstGeom prst="rect">
              <a:avLst/>
            </a:prstGeom>
            <a:noFill/>
            <a:ln cap="flat" w="12700">
              <a:noFill/>
              <a:miter lim="400000"/>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numCol="1" rIns="50800" tIns="50800" wrap="none">
              <a:spAutoFit/>
            </a:bodyPr>
            <a:lstStyle/>
            <a:p>
              <a:pPr algn="ctr">
                <a:lnSpc>
                  <a:spcPct val="160000"/>
                </a:lnSpc>
                <a:defRPr sz="1000">
                  <a:solidFill>
                    <a:srgbClr val="FFFFFF"/>
                  </a:solidFill>
                  <a:uFillTx/>
                  <a:latin typeface="Georgia"/>
                  <a:ea typeface="Georgia"/>
                  <a:cs typeface="Georgia"/>
                  <a:sym typeface="Georgia"/>
                </a:defRPr>
              </a:pPr>
              <a:r>
                <a:rPr>
                  <a:uFillTx/>
                </a:rPr>
                <a:t>Al-Farabi Kazakh National University</a:t>
              </a:r>
            </a:p>
            <a:p>
              <a:pPr algn="ctr">
                <a:lnSpc>
                  <a:spcPct val="160000"/>
                </a:lnSpc>
                <a:defRPr sz="1000">
                  <a:solidFill>
                    <a:srgbClr val="FFFFFF"/>
                  </a:solidFill>
                  <a:uFillTx/>
                  <a:latin typeface="Georgia"/>
                  <a:ea typeface="Georgia"/>
                  <a:cs typeface="Georgia"/>
                  <a:sym typeface="Georgia"/>
                </a:defRPr>
              </a:pPr>
              <a:r>
                <a:rPr>
                  <a:uFillTx/>
                </a:rPr>
                <a:t>Higher School of Medicine</a:t>
              </a:r>
            </a:p>
          </p:txBody>
        </p:sp>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 name="Functions and Divisions of the Nervous Syste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60175" y="217157"/>
            <a:ext cx="6824726" cy="9906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lvl1pPr defTabSz="457200">
              <a:lnSpc>
                <a:spcPts val="5000"/>
              </a:lnSpc>
              <a:spcBef>
                <a:spcPts val="1200"/>
              </a:spcBef>
              <a:defRPr b="1" sz="2366">
                <a:solidFill>
                  <a:srgbClr val="005266"/>
                </a:solidFill>
                <a:uFillTx/>
                <a:latin typeface="Times"/>
                <a:ea typeface="Times"/>
                <a:cs typeface="Times"/>
                <a:sym typeface="Times"/>
              </a:defRPr>
            </a:lvl1pPr>
          </a:lstStyle>
          <a:p>
            <a:pPr/>
            <a:r>
              <a:rPr>
                <a:uFillTx/>
              </a:rPr>
              <a:t>Functions and Divisions of the Nervous System </a:t>
            </a:r>
            <a:endParaRPr b="0">
              <a:solidFill>
                <a:srgbClr val="000000"/>
              </a:solidFill>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 name="The nervous system has three fundamental function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34533" y="969323"/>
            <a:ext cx="7876010" cy="4394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4400"/>
              </a:lnSpc>
              <a:spcBef>
                <a:spcPts val="1200"/>
              </a:spcBef>
              <a:defRPr sz="2433">
                <a:uFillTx/>
                <a:latin typeface="Times"/>
                <a:ea typeface="Times"/>
                <a:cs typeface="Times"/>
                <a:sym typeface="Times"/>
              </a:defRPr>
            </a:pPr>
            <a:r>
              <a:rPr>
                <a:uFillTx/>
              </a:rPr>
              <a:t>The nervous system has three fundamental functions: </a:t>
            </a:r>
          </a:p>
          <a:p>
            <a:pPr defTabSz="457200" indent="-373196" marL="373196">
              <a:lnSpc>
                <a:spcPts val="4400"/>
              </a:lnSpc>
              <a:spcBef>
                <a:spcPts val="1200"/>
              </a:spcBef>
              <a:buSzPct val="100000"/>
              <a:buAutoNum type="arabicParenBoth"/>
              <a:defRPr sz="2433">
                <a:uFillTx/>
                <a:latin typeface="Times"/>
                <a:ea typeface="Times"/>
                <a:cs typeface="Times"/>
                <a:sym typeface="Times"/>
              </a:defRPr>
            </a:pPr>
            <a:r>
              <a:rPr b="1">
                <a:uFillTx/>
              </a:rPr>
              <a:t>sensory, </a:t>
            </a:r>
            <a:r>
              <a:rPr>
                <a:uFillTx/>
              </a:rPr>
              <a:t>the ability to respond to stimuli within and around the body, and to generate signals that carry information about those stimuli to the spinal cord or brain; </a:t>
            </a:r>
          </a:p>
          <a:p>
            <a:pPr defTabSz="457200" indent="-373196" marL="373196">
              <a:lnSpc>
                <a:spcPts val="4400"/>
              </a:lnSpc>
              <a:spcBef>
                <a:spcPts val="1200"/>
              </a:spcBef>
              <a:buSzPct val="100000"/>
              <a:buAutoNum type="arabicParenBoth"/>
              <a:defRPr sz="2433">
                <a:uFillTx/>
                <a:latin typeface="Times"/>
                <a:ea typeface="Times"/>
                <a:cs typeface="Times"/>
                <a:sym typeface="Times"/>
              </a:defRPr>
            </a:pPr>
            <a:r>
              <a:rPr>
                <a:uFillTx/>
              </a:rPr>
              <a:t> </a:t>
            </a:r>
            <a:r>
              <a:rPr b="1">
                <a:uFillTx/>
              </a:rPr>
              <a:t>integrative, </a:t>
            </a:r>
            <a:r>
              <a:rPr>
                <a:uFillTx/>
              </a:rPr>
              <a:t>the ability to receive and process information, store and retrieve it, and make decisions as to whether or how to respond to it; </a:t>
            </a:r>
          </a:p>
          <a:p>
            <a:pPr defTabSz="457200" indent="-373196" marL="373196">
              <a:lnSpc>
                <a:spcPts val="4400"/>
              </a:lnSpc>
              <a:spcBef>
                <a:spcPts val="1200"/>
              </a:spcBef>
              <a:buSzPct val="100000"/>
              <a:buAutoNum type="arabicParenBoth"/>
              <a:defRPr sz="2433">
                <a:uFillTx/>
                <a:latin typeface="Times"/>
                <a:ea typeface="Times"/>
                <a:cs typeface="Times"/>
                <a:sym typeface="Times"/>
              </a:defRPr>
            </a:pPr>
            <a:r>
              <a:rPr>
                <a:uFillTx/>
              </a:rPr>
              <a:t>and </a:t>
            </a:r>
            <a:r>
              <a:rPr b="1">
                <a:uFillTx/>
              </a:rPr>
              <a:t>motor, </a:t>
            </a:r>
            <a:r>
              <a:rPr>
                <a:uFillTx/>
              </a:rPr>
              <a:t>the ability to issue outgoing signals to muscle and gland cells to produce a response.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8" name="The Spinal White Matter…"/>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9130" y="1095374"/>
            <a:ext cx="7825740" cy="37211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4600"/>
              </a:lnSpc>
              <a:spcBef>
                <a:spcPts val="1200"/>
              </a:spcBef>
              <a:defRPr b="1" sz="2400">
                <a:uFillTx/>
                <a:latin typeface="Times"/>
                <a:ea typeface="Times"/>
                <a:cs typeface="Times"/>
                <a:sym typeface="Times"/>
              </a:defRPr>
            </a:pPr>
            <a:r>
              <a:rPr>
                <a:uFillTx/>
              </a:rPr>
              <a:t>The Spinal White Matter </a:t>
            </a:r>
            <a:endParaRPr b="0">
              <a:uFillTx/>
            </a:endParaRPr>
          </a:p>
          <a:p>
            <a:pPr defTabSz="457200">
              <a:lnSpc>
                <a:spcPts val="4300"/>
              </a:lnSpc>
              <a:spcBef>
                <a:spcPts val="1200"/>
              </a:spcBef>
              <a:defRPr sz="2400">
                <a:uFillTx/>
                <a:latin typeface="Times"/>
                <a:ea typeface="Times"/>
                <a:cs typeface="Times"/>
                <a:sym typeface="Times"/>
              </a:defRPr>
            </a:pPr>
            <a:r>
              <a:rPr>
                <a:uFillTx/>
              </a:rPr>
              <a:t>The white matter of the spinal cord consists of bundles of nerve fibers traveling up and down the cord, serving as communication pathways between different levels of the body. Some of these fibers originate from brain neurons, and others from neurons in the gray matter of the cord. These bundles of nerve fibers are arranged in three groups on each side of the cord—</a:t>
            </a:r>
            <a:r>
              <a:rPr i="1">
                <a:uFillTx/>
              </a:rPr>
              <a:t>posterior, lateral, </a:t>
            </a:r>
            <a:r>
              <a:rPr>
                <a:uFillTx/>
              </a:rPr>
              <a:t>and </a:t>
            </a:r>
            <a:r>
              <a:rPr i="1">
                <a:uFillTx/>
              </a:rPr>
              <a:t>anterior columns.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2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0" name="A functional knowledge of these columns is crucial in understanding spinal cord injuries, because often a patient loses specific sensory or motor abilities depending on which column, and which of its subdivisions, has been injured. Each column is divided into functionally distinct tracts of white matter. Some of them are ascending tracts that carry sensory information to higher levels of the cord and the brain. Others are descending tracts that carry motor signals from the brain down the cord to meet the motor neurons that control muscles and gland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1432" y="796925"/>
            <a:ext cx="7521136" cy="48768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4100"/>
              </a:lnSpc>
              <a:spcBef>
                <a:spcPts val="1200"/>
              </a:spcBef>
              <a:defRPr sz="2233">
                <a:uFillTx/>
                <a:latin typeface="Times"/>
                <a:ea typeface="Times"/>
                <a:cs typeface="Times"/>
                <a:sym typeface="Times"/>
              </a:defRPr>
            </a:pPr>
            <a:r>
              <a:rPr>
                <a:uFillTx/>
              </a:rPr>
              <a:t>A functional knowledge of these columns is crucial in understanding spinal cord injuries, because often a patient loses specific sensory or motor abilities depending on which column, and which of its subdivisions, has been injured. Each column is divided into functionally distinct tracts of white matter. Some of them are </a:t>
            </a:r>
            <a:r>
              <a:rPr b="1">
                <a:uFillTx/>
              </a:rPr>
              <a:t>ascending tracts </a:t>
            </a:r>
            <a:r>
              <a:rPr>
                <a:uFillTx/>
              </a:rPr>
              <a:t>that carry sensory information to higher levels of the cord and the brain. Others are </a:t>
            </a:r>
            <a:r>
              <a:rPr b="1">
                <a:uFillTx/>
              </a:rPr>
              <a:t>descending tracts </a:t>
            </a:r>
            <a:r>
              <a:rPr>
                <a:uFillTx/>
              </a:rPr>
              <a:t>that carry motor signals from the brain down the cord to meet the motor neurons that control muscles and glands. </a:t>
            </a:r>
          </a:p>
          <a:p>
            <a:pPr defTabSz="457200">
              <a:lnSpc>
                <a:spcPts val="4100"/>
              </a:lnSpc>
              <a:spcBef>
                <a:spcPts val="1200"/>
              </a:spcBef>
              <a:defRPr sz="2233">
                <a:uFillTx/>
                <a:latin typeface="Times"/>
                <a:ea typeface="Times"/>
                <a:cs typeface="Times"/>
                <a:sym typeface="Times"/>
              </a:defRPr>
            </a:pPr>
            <a:r>
              <a:rPr>
                <a:uFillTx/>
              </a:rPr>
              <a:t>Such crossing-over is called </a:t>
            </a:r>
            <a:r>
              <a:rPr b="1">
                <a:uFillTx/>
              </a:rPr>
              <a:t>decussation.</a:t>
            </a:r>
            <a:r>
              <a:rPr baseline="17910">
                <a:uFillTx/>
              </a:rPr>
              <a:t>17 </a:t>
            </a:r>
          </a:p>
          <a:p>
            <a:pPr defTabSz="457200">
              <a:lnSpc>
                <a:spcPts val="4100"/>
              </a:lnSpc>
              <a:spcBef>
                <a:spcPts val="1200"/>
              </a:spcBef>
              <a:defRPr sz="2233">
                <a:uFillTx/>
                <a:latin typeface="Times"/>
                <a:ea typeface="Times"/>
                <a:cs typeface="Times"/>
                <a:sym typeface="Times"/>
              </a:defRPr>
            </a:p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2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 name="The Spinal Meninges—Protective Membran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56356" y="606425"/>
            <a:ext cx="7351491" cy="48260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4500"/>
              </a:lnSpc>
              <a:spcBef>
                <a:spcPts val="1200"/>
              </a:spcBef>
              <a:defRPr b="1" sz="1966">
                <a:solidFill>
                  <a:srgbClr val="005266"/>
                </a:solidFill>
                <a:uFillTx/>
                <a:latin typeface="Times"/>
                <a:ea typeface="Times"/>
                <a:cs typeface="Times"/>
                <a:sym typeface="Times"/>
              </a:defRPr>
            </a:pPr>
            <a:r>
              <a:rPr>
                <a:uFillTx/>
              </a:rPr>
              <a:t>The Spinal Meninges—Protective Membranes </a:t>
            </a:r>
            <a:endParaRPr b="0">
              <a:solidFill>
                <a:srgbClr val="000000"/>
              </a:solidFill>
              <a:uFillTx/>
            </a:endParaRPr>
          </a:p>
          <a:p>
            <a:pPr defTabSz="457200">
              <a:lnSpc>
                <a:spcPts val="3800"/>
              </a:lnSpc>
              <a:spcBef>
                <a:spcPts val="1200"/>
              </a:spcBef>
              <a:defRPr sz="1966">
                <a:uFillTx/>
                <a:latin typeface="Times"/>
                <a:ea typeface="Times"/>
                <a:cs typeface="Times"/>
                <a:sym typeface="Times"/>
              </a:defRPr>
            </a:pPr>
            <a:r>
              <a:rPr>
                <a:uFillTx/>
              </a:rPr>
              <a:t>The brain and spinal cord are covered by three membranes that lie between the nervous tissue and bone (fig. 8.16b). They help to protect the delicate nervous tissue from abrasion and other trauma. Collectively, they are called </a:t>
            </a:r>
            <a:r>
              <a:rPr b="1">
                <a:uFillTx/>
              </a:rPr>
              <a:t>meninges </a:t>
            </a:r>
            <a:r>
              <a:rPr>
                <a:uFillTx/>
              </a:rPr>
              <a:t>(men-IN- jeez) (singular, </a:t>
            </a:r>
            <a:r>
              <a:rPr i="1">
                <a:uFillTx/>
              </a:rPr>
              <a:t>meninx</a:t>
            </a:r>
            <a:r>
              <a:rPr>
                <a:uFillTx/>
              </a:rPr>
              <a:t>). Individually, they are </a:t>
            </a:r>
          </a:p>
          <a:p>
            <a:pPr defTabSz="457200">
              <a:lnSpc>
                <a:spcPts val="3800"/>
              </a:lnSpc>
              <a:spcBef>
                <a:spcPts val="1200"/>
              </a:spcBef>
              <a:defRPr sz="1966">
                <a:uFillTx/>
                <a:latin typeface="Times"/>
                <a:ea typeface="Times"/>
                <a:cs typeface="Times"/>
                <a:sym typeface="Times"/>
              </a:defRPr>
            </a:pPr>
            <a:r>
              <a:rPr>
                <a:uFillTx/>
              </a:rPr>
              <a:t>1. The </a:t>
            </a:r>
            <a:r>
              <a:rPr b="1">
                <a:uFillTx/>
              </a:rPr>
              <a:t>dura mater</a:t>
            </a:r>
            <a:r>
              <a:rPr>
                <a:uFillTx/>
              </a:rPr>
              <a:t>, a tough collagenous membrane about as thick as a rubber kitchen glove. This is the outermost membrane. It lies against the inner surface of the bone in the cranial cavity, but in the vertebral canal it forms a loose-fitting </a:t>
            </a:r>
            <a:r>
              <a:rPr i="1">
                <a:uFillTx/>
              </a:rPr>
              <a:t>dural sheath </a:t>
            </a:r>
            <a:r>
              <a:rPr>
                <a:uFillTx/>
              </a:rPr>
              <a:t>around the spinal cord and is separated from the bone by a fat-filled </a:t>
            </a:r>
            <a:r>
              <a:rPr i="1">
                <a:uFillTx/>
              </a:rPr>
              <a:t>epidural space. </a:t>
            </a:r>
            <a:r>
              <a:rPr>
                <a:uFillTx/>
              </a:rPr>
              <a:t>Anesthetics are often introduced into this space to deaden the pain of childbirth or surgery </a:t>
            </a:r>
            <a:r>
              <a:rPr i="1">
                <a:uFillTx/>
              </a:rPr>
              <a:t>(epidural anesthesia).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2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4" name="The arachnoid mater , a delicate middle layer named for an appearance suggestive of a spider’s web. It consists of a thin epithelium adhering to the inside of the dura and a loose web of fibers extending inward to the pia.…"/>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35000" y="1136014"/>
            <a:ext cx="7652495" cy="409702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indent="-317499" marL="457199">
              <a:lnSpc>
                <a:spcPts val="4100"/>
              </a:lnSpc>
              <a:spcBef>
                <a:spcPts val="1300"/>
              </a:spcBef>
              <a:buClr>
                <a:srgbClr val="000000"/>
              </a:buClr>
              <a:buSzPct val="100000"/>
              <a:buFont typeface="Times"/>
              <a:buAutoNum startAt="2" type="arabicPeriod"/>
              <a:defRPr sz="2233">
                <a:uFillTx/>
                <a:latin typeface="Times"/>
                <a:ea typeface="Times"/>
                <a:cs typeface="Times"/>
                <a:sym typeface="Times"/>
              </a:defRPr>
            </a:pPr>
            <a:r>
              <a:rPr>
                <a:uFillTx/>
              </a:rPr>
              <a:t>The </a:t>
            </a:r>
            <a:r>
              <a:rPr b="1">
                <a:uFillTx/>
              </a:rPr>
              <a:t>arachnoid</a:t>
            </a:r>
            <a:r>
              <a:rPr baseline="17910">
                <a:uFillTx/>
              </a:rPr>
              <a:t> </a:t>
            </a:r>
            <a:r>
              <a:rPr b="1">
                <a:uFillTx/>
              </a:rPr>
              <a:t>mater </a:t>
            </a:r>
            <a:r>
              <a:rPr>
                <a:uFillTx/>
              </a:rPr>
              <a:t>, a delicate middle layer named for an appearance suggestive of a spider’s web. It consists of a thin epithelium adhering to the inside of the dura and a loose web of fibers extending inward to the pia. </a:t>
            </a:r>
            <a:br>
              <a:rPr>
                <a:uFillTx/>
              </a:rPr>
            </a:br>
          </a:p>
          <a:p>
            <a:pPr defTabSz="457200" indent="-317499" marL="457199">
              <a:lnSpc>
                <a:spcPts val="4100"/>
              </a:lnSpc>
              <a:spcBef>
                <a:spcPts val="1300"/>
              </a:spcBef>
              <a:buClr>
                <a:srgbClr val="000000"/>
              </a:buClr>
              <a:buSzPct val="100000"/>
              <a:buFont typeface="Times"/>
              <a:buAutoNum startAt="2" type="arabicPeriod"/>
              <a:defRPr sz="2233">
                <a:uFillTx/>
                <a:latin typeface="Times"/>
                <a:ea typeface="Times"/>
                <a:cs typeface="Times"/>
                <a:sym typeface="Times"/>
              </a:defRPr>
            </a:pPr>
            <a:r>
              <a:rPr>
                <a:uFillTx/>
              </a:rPr>
              <a:t>The </a:t>
            </a:r>
            <a:r>
              <a:rPr b="1">
                <a:uFillTx/>
              </a:rPr>
              <a:t>pia</a:t>
            </a:r>
            <a:r>
              <a:rPr b="1" baseline="17910">
                <a:uFillTx/>
              </a:rPr>
              <a:t> </a:t>
            </a:r>
            <a:r>
              <a:rPr b="1">
                <a:uFillTx/>
              </a:rPr>
              <a:t>mater</a:t>
            </a:r>
            <a:r>
              <a:rPr>
                <a:uFillTx/>
              </a:rPr>
              <a:t>,theinnermostlayer,atransparenttissue of microscopic thinness that closely follows the surface contours of the brain and spinal cord. </a:t>
            </a:r>
            <a:br>
              <a:rPr>
                <a:uFillTx/>
              </a:rPr>
            </a:b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2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6" name="Spinal Nerves—Communicating with…"/>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502173"/>
            <a:ext cx="8520604" cy="1183402"/>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205739">
              <a:lnSpc>
                <a:spcPts val="4100"/>
              </a:lnSpc>
              <a:spcBef>
                <a:spcPts val="500"/>
              </a:spcBef>
              <a:defRPr b="1" sz="2595">
                <a:solidFill>
                  <a:srgbClr val="005266"/>
                </a:solidFill>
                <a:uFillTx/>
                <a:latin typeface="Times"/>
                <a:ea typeface="Times"/>
                <a:cs typeface="Times"/>
                <a:sym typeface="Times"/>
              </a:defRPr>
            </a:pPr>
            <a:r>
              <a:rPr>
                <a:uFillTx/>
              </a:rPr>
              <a:t>Spinal Nerves—Communicating with </a:t>
            </a:r>
            <a:endParaRPr>
              <a:solidFill>
                <a:srgbClr val="000000"/>
              </a:solidFill>
              <a:uFillTx/>
            </a:endParaRPr>
          </a:p>
          <a:p>
            <a:pPr defTabSz="205739">
              <a:lnSpc>
                <a:spcPts val="4100"/>
              </a:lnSpc>
              <a:spcBef>
                <a:spcPts val="500"/>
              </a:spcBef>
              <a:defRPr b="1" sz="2595">
                <a:solidFill>
                  <a:srgbClr val="005266"/>
                </a:solidFill>
                <a:uFillTx/>
                <a:latin typeface="Times"/>
                <a:ea typeface="Times"/>
                <a:cs typeface="Times"/>
                <a:sym typeface="Times"/>
              </a:defRPr>
            </a:pPr>
            <a:r>
              <a:rPr>
                <a:uFillTx/>
              </a:rPr>
              <a:t>the Rest of the Body </a:t>
            </a:r>
            <a:endParaRPr b="0" sz="539">
              <a:solidFill>
                <a:srgbClr val="000000"/>
              </a:solidFill>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7" name="The peripheral nervous system is composed of two kinds of structures: nerves and ganglia."/>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19716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defTabSz="457200" indent="0" marL="0">
              <a:lnSpc>
                <a:spcPts val="6600"/>
              </a:lnSpc>
              <a:spcBef>
                <a:spcPts val="1200"/>
              </a:spcBef>
              <a:buNone/>
              <a:defRPr sz="4333">
                <a:solidFill>
                  <a:srgbClr val="000000"/>
                </a:solidFill>
                <a:uFillTx/>
                <a:latin typeface="Times"/>
                <a:ea typeface="Times"/>
                <a:cs typeface="Times"/>
                <a:sym typeface="Times"/>
              </a:defRPr>
            </a:lvl1pPr>
          </a:lstStyle>
          <a:p>
            <a:pPr/>
            <a:r>
              <a:rPr>
                <a:uFillTx/>
              </a:rPr>
              <a:t>The peripheral nervous system is composed of two kinds of structures: nerves and ganglia.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2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9" name="Each nerve fiber in a nerve is wrapped in a thin layer of loose connective tissue called the endoneurium (fig. 8.1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12604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11479" indent="0" marL="0">
              <a:lnSpc>
                <a:spcPts val="3900"/>
              </a:lnSpc>
              <a:spcBef>
                <a:spcPts val="1000"/>
              </a:spcBef>
              <a:buNone/>
              <a:defRPr sz="2189">
                <a:solidFill>
                  <a:srgbClr val="000000"/>
                </a:solidFill>
                <a:uFillTx/>
                <a:latin typeface="Times"/>
                <a:ea typeface="Times"/>
                <a:cs typeface="Times"/>
                <a:sym typeface="Times"/>
              </a:defRPr>
            </a:pPr>
            <a:r>
              <a:rPr>
                <a:uFillTx/>
              </a:rPr>
              <a:t>Each nerve fiber in a nerve is wrapped in a thin layer of loose connective tissue called the </a:t>
            </a:r>
            <a:r>
              <a:rPr b="1">
                <a:uFillTx/>
              </a:rPr>
              <a:t>endoneurium</a:t>
            </a:r>
            <a:r>
              <a:rPr baseline="18265">
                <a:uFillTx/>
              </a:rPr>
              <a:t> </a:t>
            </a:r>
            <a:r>
              <a:rPr>
                <a:uFillTx/>
              </a:rPr>
              <a:t>(fig. 8.17). </a:t>
            </a:r>
          </a:p>
          <a:p>
            <a:pPr defTabSz="411479" indent="0" marL="0">
              <a:lnSpc>
                <a:spcPts val="3900"/>
              </a:lnSpc>
              <a:spcBef>
                <a:spcPts val="1000"/>
              </a:spcBef>
              <a:buNone/>
              <a:defRPr sz="2189">
                <a:solidFill>
                  <a:srgbClr val="000000"/>
                </a:solidFill>
                <a:uFillTx/>
                <a:latin typeface="Times"/>
                <a:ea typeface="Times"/>
                <a:cs typeface="Times"/>
                <a:sym typeface="Times"/>
              </a:defRPr>
            </a:pPr>
            <a:r>
              <a:rPr>
                <a:uFillTx/>
              </a:rPr>
              <a:t>In most nerves, the fibers are gathered in bundles called </a:t>
            </a:r>
            <a:r>
              <a:rPr b="1">
                <a:uFillTx/>
              </a:rPr>
              <a:t>fascicles,</a:t>
            </a:r>
            <a:r>
              <a:rPr baseline="18265">
                <a:uFillTx/>
              </a:rPr>
              <a:t> </a:t>
            </a:r>
            <a:r>
              <a:rPr>
                <a:uFillTx/>
              </a:rPr>
              <a:t>each wrapped in a sheath of flat, epithelium- like cells called the </a:t>
            </a:r>
            <a:r>
              <a:rPr b="1">
                <a:uFillTx/>
              </a:rPr>
              <a:t>perineurium.</a:t>
            </a:r>
            <a:r>
              <a:rPr baseline="18265">
                <a:uFillTx/>
              </a:rPr>
              <a:t> </a:t>
            </a:r>
            <a:endParaRPr baseline="18265">
              <a:uFillTx/>
            </a:endParaRPr>
          </a:p>
          <a:p>
            <a:pPr defTabSz="411479" indent="0" marL="0">
              <a:lnSpc>
                <a:spcPts val="3900"/>
              </a:lnSpc>
              <a:spcBef>
                <a:spcPts val="1000"/>
              </a:spcBef>
              <a:buNone/>
              <a:defRPr sz="2189">
                <a:solidFill>
                  <a:srgbClr val="000000"/>
                </a:solidFill>
                <a:uFillTx/>
                <a:latin typeface="Times"/>
                <a:ea typeface="Times"/>
                <a:cs typeface="Times"/>
                <a:sym typeface="Times"/>
              </a:defRPr>
            </a:pPr>
            <a:r>
              <a:rPr>
                <a:uFillTx/>
              </a:rPr>
              <a:t>Several fascicles are then bundled together and wrapped in an outer, fibrous sleeve called the </a:t>
            </a:r>
            <a:r>
              <a:rPr b="1">
                <a:uFillTx/>
              </a:rPr>
              <a:t>epineurium</a:t>
            </a:r>
            <a:r>
              <a:rPr baseline="18265">
                <a:uFillTx/>
              </a:rPr>
              <a:t> </a:t>
            </a:r>
            <a:r>
              <a:rPr>
                <a:uFillTx/>
              </a:rPr>
              <a:t>to compose the nerve as a whole. The tough epineurium protects the nerve from stretching and injury.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2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1" name="The spinal cord gives off 31 pairs of spinal nerves, emerging with ladderlike regularity from the intervertebral foraminae between the vertebra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6798" y="13493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57200" indent="0" marL="0">
              <a:lnSpc>
                <a:spcPts val="5100"/>
              </a:lnSpc>
              <a:spcBef>
                <a:spcPts val="1200"/>
              </a:spcBef>
              <a:buNone/>
              <a:defRPr sz="3033">
                <a:solidFill>
                  <a:srgbClr val="000000"/>
                </a:solidFill>
                <a:uFillTx/>
                <a:latin typeface="Times"/>
                <a:ea typeface="Times"/>
                <a:cs typeface="Times"/>
                <a:sym typeface="Times"/>
              </a:defRPr>
            </a:pPr>
            <a:r>
              <a:rPr>
                <a:uFillTx/>
              </a:rPr>
              <a:t>The spinal cord gives off 31 pairs of </a:t>
            </a:r>
            <a:r>
              <a:rPr b="1">
                <a:uFillTx/>
              </a:rPr>
              <a:t>spinal nerves, </a:t>
            </a:r>
            <a:r>
              <a:rPr>
                <a:uFillTx/>
              </a:rPr>
              <a:t>emerging with ladderlike regularity from the intervertebral foraminae between the vertebrae. </a:t>
            </a:r>
          </a:p>
          <a:p>
            <a:pPr defTabSz="457200" indent="0" marL="0">
              <a:lnSpc>
                <a:spcPts val="5100"/>
              </a:lnSpc>
              <a:spcBef>
                <a:spcPts val="1200"/>
              </a:spcBef>
              <a:buNone/>
              <a:defRPr sz="3033">
                <a:solidFill>
                  <a:srgbClr val="000000"/>
                </a:solidFill>
                <a:uFillTx/>
                <a:latin typeface="Times"/>
                <a:ea typeface="Times"/>
                <a:cs typeface="Times"/>
                <a:sym typeface="Times"/>
              </a:defRPr>
            </a:pPr>
            <a:r>
              <a:rPr>
                <a:uFillTx/>
              </a:rPr>
              <a:t>They provide a means for the cord, and therefore the whole CNS, to communicate with the rest of the body.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2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3" name="Each spinal nerve originates from the cord as six to eight nerve rootlets emerging from the posterior horn of the cord and a similar number arising from the anterior hor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79056" y="1482724"/>
            <a:ext cx="6909539" cy="30734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5200"/>
              </a:lnSpc>
              <a:spcBef>
                <a:spcPts val="1200"/>
              </a:spcBef>
              <a:defRPr sz="3133">
                <a:uFillTx/>
                <a:latin typeface="Times"/>
                <a:ea typeface="Times"/>
                <a:cs typeface="Times"/>
                <a:sym typeface="Times"/>
              </a:defRPr>
            </a:pPr>
            <a:r>
              <a:rPr>
                <a:uFillTx/>
              </a:rPr>
              <a:t>Each spinal nerve originates from the cord as six to eight </a:t>
            </a:r>
            <a:r>
              <a:rPr i="1">
                <a:uFillTx/>
              </a:rPr>
              <a:t>nerve rootlets </a:t>
            </a:r>
            <a:r>
              <a:rPr>
                <a:uFillTx/>
              </a:rPr>
              <a:t>emerging from the posterior horn of the cord and a similar number arising from the anterior horn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2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5" name="The anterior ramus differs from one region of the trunk to another. In the thoracic region, it forms an intercostal nerve that travels between the ribs, innervating the intercostal muscles, skin, and abdominal muscles. Everywhere else, anterior rami from multiple spinal nerves join each other to form a web of nerves called a plexu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8373" y="473023"/>
            <a:ext cx="7987254" cy="5565979"/>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306324" indent="0" marL="0">
              <a:lnSpc>
                <a:spcPts val="3500"/>
              </a:lnSpc>
              <a:spcBef>
                <a:spcPts val="800"/>
              </a:spcBef>
              <a:buNone/>
              <a:defRPr sz="2099">
                <a:solidFill>
                  <a:srgbClr val="000000"/>
                </a:solidFill>
                <a:uFillTx/>
                <a:latin typeface="Times"/>
                <a:ea typeface="Times"/>
                <a:cs typeface="Times"/>
                <a:sym typeface="Times"/>
              </a:defRPr>
            </a:pPr>
            <a:r>
              <a:rPr>
                <a:uFillTx/>
              </a:rPr>
              <a:t>The anterior ramus differs from one region of the trunk to another. In the thoracic region, it forms an </a:t>
            </a:r>
            <a:r>
              <a:rPr i="1">
                <a:uFillTx/>
              </a:rPr>
              <a:t>intercostal nerve </a:t>
            </a:r>
            <a:r>
              <a:rPr>
                <a:uFillTx/>
              </a:rPr>
              <a:t>that travels between the ribs, innervating the intercostal muscles, skin, and abdominal muscles. Everywhere else, anterior rami from multiple spinal nerves join each other to form a web of nerves called a </a:t>
            </a:r>
            <a:r>
              <a:rPr b="1">
                <a:uFillTx/>
              </a:rPr>
              <a:t>plexus. </a:t>
            </a:r>
            <a:endParaRPr b="1">
              <a:uFillTx/>
            </a:endParaRPr>
          </a:p>
          <a:p>
            <a:pPr defTabSz="306324" indent="0" marL="0">
              <a:lnSpc>
                <a:spcPts val="3500"/>
              </a:lnSpc>
              <a:spcBef>
                <a:spcPts val="800"/>
              </a:spcBef>
              <a:buNone/>
              <a:defRPr sz="2099">
                <a:solidFill>
                  <a:srgbClr val="000000"/>
                </a:solidFill>
                <a:uFillTx/>
                <a:latin typeface="Times"/>
                <a:ea typeface="Times"/>
                <a:cs typeface="Times"/>
                <a:sym typeface="Times"/>
              </a:defRPr>
            </a:pPr>
            <a:r>
              <a:rPr>
                <a:uFillTx/>
              </a:rPr>
              <a:t>There are five of these: a small </a:t>
            </a:r>
            <a:r>
              <a:rPr b="1">
                <a:uFillTx/>
              </a:rPr>
              <a:t>cervical plexus </a:t>
            </a:r>
            <a:r>
              <a:rPr>
                <a:uFillTx/>
              </a:rPr>
              <a:t>deep in the neck; </a:t>
            </a:r>
          </a:p>
          <a:p>
            <a:pPr defTabSz="306324" indent="0" marL="0">
              <a:lnSpc>
                <a:spcPts val="3500"/>
              </a:lnSpc>
              <a:spcBef>
                <a:spcPts val="800"/>
              </a:spcBef>
              <a:buNone/>
              <a:defRPr sz="2099">
                <a:solidFill>
                  <a:srgbClr val="000000"/>
                </a:solidFill>
                <a:uFillTx/>
                <a:latin typeface="Times"/>
                <a:ea typeface="Times"/>
                <a:cs typeface="Times"/>
                <a:sym typeface="Times"/>
              </a:defRPr>
            </a:pPr>
            <a:r>
              <a:rPr>
                <a:uFillTx/>
              </a:rPr>
              <a:t>a large </a:t>
            </a:r>
            <a:r>
              <a:rPr b="1">
                <a:uFillTx/>
              </a:rPr>
              <a:t>brachial plexus </a:t>
            </a:r>
            <a:r>
              <a:rPr>
                <a:uFillTx/>
              </a:rPr>
              <a:t>near the shoulder; </a:t>
            </a:r>
          </a:p>
          <a:p>
            <a:pPr defTabSz="306324" indent="0" marL="0">
              <a:lnSpc>
                <a:spcPts val="3500"/>
              </a:lnSpc>
              <a:spcBef>
                <a:spcPts val="800"/>
              </a:spcBef>
              <a:buNone/>
              <a:defRPr sz="2099">
                <a:solidFill>
                  <a:srgbClr val="000000"/>
                </a:solidFill>
                <a:uFillTx/>
                <a:latin typeface="Times"/>
                <a:ea typeface="Times"/>
                <a:cs typeface="Times"/>
                <a:sym typeface="Times"/>
              </a:defRPr>
            </a:pPr>
            <a:r>
              <a:rPr>
                <a:uFillTx/>
              </a:rPr>
              <a:t>a </a:t>
            </a:r>
            <a:r>
              <a:rPr b="1">
                <a:uFillTx/>
              </a:rPr>
              <a:t>lumbar plexus </a:t>
            </a:r>
            <a:r>
              <a:rPr>
                <a:uFillTx/>
              </a:rPr>
              <a:t>in the lower back; </a:t>
            </a:r>
          </a:p>
          <a:p>
            <a:pPr defTabSz="306324" indent="0" marL="0">
              <a:lnSpc>
                <a:spcPts val="3500"/>
              </a:lnSpc>
              <a:spcBef>
                <a:spcPts val="800"/>
              </a:spcBef>
              <a:buNone/>
              <a:defRPr sz="2099">
                <a:solidFill>
                  <a:srgbClr val="000000"/>
                </a:solidFill>
                <a:uFillTx/>
                <a:latin typeface="Times"/>
                <a:ea typeface="Times"/>
                <a:cs typeface="Times"/>
                <a:sym typeface="Times"/>
              </a:defRPr>
            </a:pPr>
            <a:r>
              <a:rPr>
                <a:uFillTx/>
              </a:rPr>
              <a:t>and below that, a </a:t>
            </a:r>
            <a:r>
              <a:rPr b="1">
                <a:uFillTx/>
              </a:rPr>
              <a:t>sacral plexus </a:t>
            </a:r>
            <a:r>
              <a:rPr>
                <a:uFillTx/>
              </a:rPr>
              <a:t>and finally a tiny </a:t>
            </a:r>
            <a:r>
              <a:rPr b="1">
                <a:uFillTx/>
              </a:rPr>
              <a:t>coccygeal plexus. </a:t>
            </a:r>
            <a:endParaRPr b="1">
              <a:uFillTx/>
            </a:endParaRPr>
          </a:p>
          <a:p>
            <a:pPr defTabSz="306324" indent="0" marL="0">
              <a:lnSpc>
                <a:spcPts val="3500"/>
              </a:lnSpc>
              <a:spcBef>
                <a:spcPts val="800"/>
              </a:spcBef>
              <a:buNone/>
              <a:defRPr sz="2099">
                <a:solidFill>
                  <a:srgbClr val="000000"/>
                </a:solidFill>
                <a:uFillTx/>
                <a:latin typeface="Times"/>
                <a:ea typeface="Times"/>
                <a:cs typeface="Times"/>
                <a:sym typeface="Times"/>
              </a:defRPr>
            </a:pPr>
            <a:r>
              <a:rPr>
                <a:uFillTx/>
              </a:rPr>
              <a:t>The nerves that emerge from these plexuses supply the skin, muscles, and other structures at their respective regions of the trunk and issue nerves to the limbs. Figure 8.18 shows a general view of these plexuses, and table 8.1 summarizes the structures innervated by each one.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2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0image35164432.png" id="137" name="page300image35164432.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53738" y="1038228"/>
            <a:ext cx="3036524" cy="4218705"/>
          </a:xfrm>
          <a:prstGeom prst="rect">
            <a:avLst/>
          </a:prstGeom>
          <a:ln w="12700">
            <a:miter lim="400000"/>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8" name="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0226" y="-7099301"/>
            <a:ext cx="190501" cy="457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800"/>
              </a:lnSpc>
              <a:defRPr sz="1200">
                <a:uFillTx/>
                <a:latin typeface="Times"/>
                <a:ea typeface="Times"/>
                <a:cs typeface="Times"/>
                <a:sym typeface="Times"/>
              </a:defRPr>
            </a:lvl1pPr>
          </a:lstStyle>
          <a:p>
            <a:pPr/>
            <a:r>
              <a:rPr>
                <a:uFillTx/>
              </a:rPr>
              <a:t>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 name="Slide Number"/>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429496729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40975" y="6324600"/>
            <a:ext cx="245399" cy="375227"/>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bIns="45718" lIns="45718" rIns="45718" tIns="45718"/>
          <a:lstStyle>
            <a:lvl1pPr algn="l" defTabSz="914400">
              <a:defRPr sz="2000">
                <a:solidFill>
                  <a:srgbClr val="000000"/>
                </a:solidFill>
                <a:uFillTx/>
              </a:defRPr>
            </a:lvl1pPr>
          </a:lstStyle>
          <a:p>
            <a:pPr/>
            <a:fld id="{86CB4B4D-7CA3-9044-876B-883B54F8677D}" type="slidenum"/>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 name="Medical term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4294967295"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 y="0"/>
            <a:ext cx="9144004" cy="974725"/>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18" lIns="45718" rIns="45718" tIns="45718"/>
          <a:lstStyle>
            <a:lvl1pPr algn="ctr" defTabSz="914400">
              <a:defRPr b="1" sz="4400">
                <a:uFillTx/>
              </a:defRPr>
            </a:lvl1pPr>
          </a:lstStyle>
          <a:p>
            <a:pPr/>
            <a:r>
              <a:rPr>
                <a:uFillTx/>
              </a:rPr>
              <a:t>Medical terms</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 name="chyme  [juice ] – an acidic, soupy or pasty mixture of semidigested food…"/>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4294967295"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9100" y="1036636"/>
            <a:ext cx="8580736" cy="5897565"/>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bIns="45718" lIns="45718" rIns="45718" tIns="45718"/>
          <a:lstStyle/>
          <a:p>
            <a:pPr defTabSz="914400" indent="-400050" marL="400050">
              <a:lnSpc>
                <a:spcPct val="100000"/>
              </a:lnSpc>
              <a:spcBef>
                <a:spcPts val="600"/>
              </a:spcBef>
              <a:buChar char="•"/>
              <a:defRPr b="1" i="1" sz="2800">
                <a:solidFill>
                  <a:srgbClr val="000000"/>
                </a:solidFill>
                <a:uFillTx/>
              </a:defRPr>
            </a:pPr>
          </a:p>
          <a:p>
            <a:pPr defTabSz="914400" indent="-400050" marL="400050">
              <a:lnSpc>
                <a:spcPct val="100000"/>
              </a:lnSpc>
              <a:spcBef>
                <a:spcPts val="600"/>
              </a:spcBef>
              <a:buChar char="•"/>
              <a:defRPr b="1" i="1" sz="2800">
                <a:solidFill>
                  <a:srgbClr val="000000"/>
                </a:solidFill>
                <a:uFillTx/>
              </a:defRPr>
            </a:pPr>
            <a:r>
              <a:rPr>
                <a:uFillTx/>
              </a:rPr>
              <a:t>erg </a:t>
            </a:r>
            <a:r>
              <a:rPr i="0">
                <a:uFillTx/>
              </a:rPr>
              <a:t>= work, action after </a:t>
            </a:r>
            <a:r>
              <a:rPr>
                <a:uFillTx/>
              </a:rPr>
              <a:t>noradrenaline, </a:t>
            </a:r>
            <a:r>
              <a:rPr i="0">
                <a:uFillTx/>
              </a:rPr>
              <a:t>a synonym for </a:t>
            </a:r>
            <a:r>
              <a:rPr>
                <a:uFillTx/>
              </a:rPr>
              <a:t>norepinephrine</a:t>
            </a:r>
          </a:p>
          <a:p>
            <a:pPr defTabSz="914400" indent="-400050" marL="400050">
              <a:lnSpc>
                <a:spcPct val="100000"/>
              </a:lnSpc>
              <a:spcBef>
                <a:spcPts val="600"/>
              </a:spcBef>
              <a:buChar char="•"/>
              <a:defRPr b="1" i="1" sz="2800">
                <a:solidFill>
                  <a:srgbClr val="000000"/>
                </a:solidFill>
                <a:uFillTx/>
              </a:defRPr>
            </a:pPr>
            <a:r>
              <a:rPr b="0">
                <a:uFillTx/>
              </a:rPr>
              <a:t>arachn </a:t>
            </a:r>
            <a:r>
              <a:rPr>
                <a:uFillTx/>
              </a:rPr>
              <a:t>= spider, spider web; </a:t>
            </a:r>
            <a:r>
              <a:rPr b="0">
                <a:uFillTx/>
              </a:rPr>
              <a:t>oid </a:t>
            </a:r>
            <a:r>
              <a:rPr>
                <a:uFillTx/>
              </a:rPr>
              <a:t>= like</a:t>
            </a:r>
          </a:p>
          <a:p>
            <a:pPr defTabSz="914400" indent="-400050" marL="400050">
              <a:lnSpc>
                <a:spcPct val="100000"/>
              </a:lnSpc>
              <a:spcBef>
                <a:spcPts val="600"/>
              </a:spcBef>
              <a:buChar char="•"/>
              <a:defRPr b="1" i="1" sz="2800">
                <a:solidFill>
                  <a:srgbClr val="000000"/>
                </a:solidFill>
                <a:uFillTx/>
              </a:defRPr>
            </a:pPr>
            <a:r>
              <a:rPr b="0">
                <a:uFillTx/>
              </a:rPr>
              <a:t>pia </a:t>
            </a:r>
            <a:r>
              <a:rPr>
                <a:uFillTx/>
              </a:rPr>
              <a:t>= through mistranslation, now construed as tender, thin, or soft </a:t>
            </a:r>
            <a:endParaRPr b="0" baseline="14285">
              <a:uFillTx/>
            </a:endParaRPr>
          </a:p>
          <a:p>
            <a:pPr defTabSz="914400" indent="-400050" marL="400050">
              <a:lnSpc>
                <a:spcPct val="100000"/>
              </a:lnSpc>
              <a:spcBef>
                <a:spcPts val="600"/>
              </a:spcBef>
              <a:buChar char="•"/>
              <a:defRPr b="1" i="1" sz="2800">
                <a:solidFill>
                  <a:srgbClr val="000000"/>
                </a:solidFill>
                <a:uFillTx/>
              </a:defRPr>
            </a:pPr>
            <a:r>
              <a:rPr b="0">
                <a:uFillTx/>
              </a:rPr>
              <a:t>endo </a:t>
            </a:r>
            <a:r>
              <a:rPr>
                <a:uFillTx/>
              </a:rPr>
              <a:t>= within; </a:t>
            </a:r>
            <a:r>
              <a:rPr b="0">
                <a:uFillTx/>
              </a:rPr>
              <a:t>neuri </a:t>
            </a:r>
            <a:r>
              <a:rPr>
                <a:uFillTx/>
              </a:rPr>
              <a:t>= nerve</a:t>
            </a:r>
          </a:p>
          <a:p>
            <a:pPr defTabSz="914400" indent="-400050" marL="400050">
              <a:lnSpc>
                <a:spcPct val="100000"/>
              </a:lnSpc>
              <a:spcBef>
                <a:spcPts val="600"/>
              </a:spcBef>
              <a:buChar char="•"/>
              <a:defRPr b="1" i="1" sz="2800">
                <a:solidFill>
                  <a:srgbClr val="000000"/>
                </a:solidFill>
                <a:uFillTx/>
              </a:defRPr>
            </a:pPr>
            <a:r>
              <a:rPr b="0">
                <a:uFillTx/>
              </a:rPr>
              <a:t>fasc </a:t>
            </a:r>
            <a:r>
              <a:rPr>
                <a:uFillTx/>
              </a:rPr>
              <a:t>= bundle; </a:t>
            </a:r>
          </a:p>
        </p:txBody>
      </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2" name="Group"/>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4259" y="6205464"/>
            <a:ext cx="12248970" cy="755700"/>
            <a:chOff x="0" y="-1"/>
            <a:chExt cx="12248969" cy="755699"/>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 name="Rectangl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97115" y="18571"/>
              <a:ext cx="9451854" cy="684194"/>
            </a:xfrm>
            <a:prstGeom prst="rect">
              <a:avLst/>
            </a:prstGeom>
            <a:solidFill>
              <a:srgbClr val="18376A"/>
            </a:solidFill>
            <a:ln cap="flat" w="12700">
              <a:noFill/>
              <a:miter lim="400000"/>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18" lIns="45718" numCol="1" rIns="45718" tIns="45718" wrap="square">
              <a:noAutofit/>
            </a:bodyPr>
            <a:lstStyle/>
            <a:p>
              <a:pPr algn="ctr">
                <a:defRPr>
                  <a:solidFill>
                    <a:srgbClr val="FFFFFF"/>
                  </a:solidFill>
                  <a:uFillTx/>
                  <a:latin typeface="Trebuchet MS"/>
                  <a:ea typeface="Trebuchet MS"/>
                  <a:cs typeface="Trebuchet MS"/>
                  <a:sym typeface="Trebuchet MS"/>
                </a:defRPr>
              </a:p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 name="Rectangl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514" y="16860"/>
              <a:ext cx="2922819" cy="738839"/>
            </a:xfrm>
            <a:prstGeom prst="rect">
              <a:avLst/>
            </a:prstGeom>
            <a:solidFill>
              <a:srgbClr val="B13B3C"/>
            </a:solidFill>
            <a:ln cap="flat" w="12700">
              <a:noFill/>
              <a:miter lim="400000"/>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18" lIns="45718" numCol="1" rIns="45718" tIns="45718" wrap="square">
              <a:noAutofit/>
            </a:bodyPr>
            <a:lstStyle/>
            <a:p>
              <a:pPr algn="ctr">
                <a:defRPr>
                  <a:solidFill>
                    <a:srgbClr val="FFFFFF"/>
                  </a:solidFill>
                  <a:uFillTx/>
                  <a:latin typeface="Trebuchet MS"/>
                  <a:ea typeface="Trebuchet MS"/>
                  <a:cs typeface="Trebuchet MS"/>
                  <a:sym typeface="Trebuchet MS"/>
                </a:defRPr>
              </a:p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image1.png" id="60" name="image1.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 y="-2"/>
              <a:ext cx="704327" cy="613871"/>
            </a:xfrm>
            <a:prstGeom prst="rect">
              <a:avLst/>
            </a:prstGeom>
            <a:ln cap="flat" w="12700">
              <a:noFill/>
              <a:miter lim="400000"/>
            </a:ln>
            <a:effectLst/>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 name="Al-Farabi Kazakh National University…"/>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0791" y="153863"/>
              <a:ext cx="2254325" cy="464821"/>
            </a:xfrm>
            <a:prstGeom prst="rect">
              <a:avLst/>
            </a:prstGeom>
            <a:noFill/>
            <a:ln cap="flat" w="12700">
              <a:noFill/>
              <a:miter lim="400000"/>
            </a:ln>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numCol="1" rIns="50800" tIns="50800" wrap="none">
              <a:spAutoFit/>
            </a:bodyPr>
            <a:lstStyle/>
            <a:p>
              <a:pPr algn="ctr">
                <a:lnSpc>
                  <a:spcPct val="160000"/>
                </a:lnSpc>
                <a:defRPr sz="1000">
                  <a:solidFill>
                    <a:srgbClr val="FFFFFF"/>
                  </a:solidFill>
                  <a:uFillTx/>
                  <a:latin typeface="Georgia"/>
                  <a:ea typeface="Georgia"/>
                  <a:cs typeface="Georgia"/>
                  <a:sym typeface="Georgia"/>
                </a:defRPr>
              </a:pPr>
              <a:r>
                <a:rPr>
                  <a:uFillTx/>
                </a:rPr>
                <a:t>Al-Farabi Kazakh National University</a:t>
              </a:r>
            </a:p>
            <a:p>
              <a:pPr algn="ctr">
                <a:lnSpc>
                  <a:spcPct val="160000"/>
                </a:lnSpc>
                <a:defRPr sz="1000">
                  <a:solidFill>
                    <a:srgbClr val="FFFFFF"/>
                  </a:solidFill>
                  <a:uFillTx/>
                  <a:latin typeface="Georgia"/>
                  <a:ea typeface="Georgia"/>
                  <a:cs typeface="Georgia"/>
                  <a:sym typeface="Georgia"/>
                </a:defRPr>
              </a:pPr>
              <a:r>
                <a:rPr>
                  <a:uFillTx/>
                </a:rPr>
                <a:t>Higher School of Medicine</a:t>
              </a:r>
            </a:p>
          </p:txBody>
        </p:sp>
      </p:gr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3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0" name="Таблица"/>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718145" y="1409363"/>
          <a:ext cx="8196561" cy="5018764"/>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bandRow="1">
                <a:tableStyleId>{4C3C2611-4C71-4FC5-86AE-919BDF0F9419}</a:tableStyleId>
              </a:tblPr>
              <a:tblGrid>
                <a:gridCol w="3344526"/>
                <a:gridCol w="4839333"/>
              </a:tblGrid>
              <a:tr h="447260">
                <a:tc>
                  <a:txBody>
                    <a:bodyPr/>
                    <a:lstStyle/>
                    <a:p>
                      <a:pPr algn="l" defTabSz="457200">
                        <a:lnSpc>
                          <a:spcPts val="3300"/>
                        </a:lnSpc>
                        <a:spcBef>
                          <a:spcPts val="1200"/>
                        </a:spcBef>
                        <a:defRPr sz="1800">
                          <a:uFillTx/>
                        </a:defRPr>
                      </a:pPr>
                      <a:r>
                        <a:rPr sz="1533">
                          <a:solidFill>
                            <a:srgbClr val="FFFFFF"/>
                          </a:solidFill>
                          <a:uFillTx/>
                          <a:latin typeface="Times"/>
                          <a:ea typeface="Times"/>
                          <a:cs typeface="Times"/>
                          <a:sym typeface="Times"/>
                        </a:rPr>
                        <a:t>Plexus</a:t>
                      </a:r>
                    </a:p>
                  </a:txBody>
                  <a:tcPr anchor="ctr" horzOverflow="overflow" marB="12700" marL="12700" marR="12700" marT="12700">
                    <a:solidFill>
                      <a:srgbClr val="598040"/>
                    </a:solidFill>
                  </a:tcPr>
                </a:tc>
                <a:tc>
                  <a:txBody>
                    <a:bodyPr/>
                    <a:lstStyle/>
                    <a:p>
                      <a:pPr algn="l" defTabSz="457200">
                        <a:lnSpc>
                          <a:spcPts val="3300"/>
                        </a:lnSpc>
                        <a:spcBef>
                          <a:spcPts val="1200"/>
                        </a:spcBef>
                        <a:defRPr sz="1800">
                          <a:uFillTx/>
                        </a:defRPr>
                      </a:pPr>
                      <a:r>
                        <a:rPr sz="1533">
                          <a:solidFill>
                            <a:srgbClr val="FFFFFF"/>
                          </a:solidFill>
                          <a:uFillTx/>
                          <a:latin typeface="Times"/>
                          <a:ea typeface="Times"/>
                          <a:cs typeface="Times"/>
                          <a:sym typeface="Times"/>
                        </a:rPr>
                        <a:t>Structures Innervated</a:t>
                      </a:r>
                    </a:p>
                  </a:txBody>
                  <a:tcPr anchor="ctr" horzOverflow="overflow" marB="12700" marL="12700" marR="12700" marT="12700">
                    <a:solidFill>
                      <a:srgbClr val="598040"/>
                    </a:solidFill>
                  </a:tcPr>
                </a:tc>
              </a:tr>
              <a:tr h="1586525">
                <a:tc>
                  <a:txBody>
                    <a:bodyPr/>
                    <a:lstStyle/>
                    <a:p>
                      <a:pPr algn="l" defTabSz="457200">
                        <a:lnSpc>
                          <a:spcPts val="3100"/>
                        </a:lnSpc>
                        <a:spcBef>
                          <a:spcPts val="1200"/>
                        </a:spcBef>
                        <a:defRPr sz="1800">
                          <a:uFillTx/>
                        </a:defRPr>
                      </a:pPr>
                      <a:r>
                        <a:rPr sz="1533">
                          <a:uFillTx/>
                          <a:latin typeface="Times"/>
                          <a:ea typeface="Times"/>
                          <a:cs typeface="Times"/>
                          <a:sym typeface="Times"/>
                        </a:rPr>
                        <a:t>Cervical plexus</a:t>
                      </a:r>
                    </a:p>
                  </a:txBody>
                  <a:tcPr anchor="ctr" horzOverflow="overflow" marB="12700" marL="12700" marR="12700" marT="12700">
                    <a:solidFill>
                      <a:srgbClr val="EDFFD9"/>
                    </a:solidFill>
                  </a:tcPr>
                </a:tc>
                <a:tc>
                  <a:txBody>
                    <a:bodyPr/>
                    <a:lstStyle/>
                    <a:p>
                      <a:pPr algn="l" defTabSz="457200">
                        <a:lnSpc>
                          <a:spcPts val="3100"/>
                        </a:lnSpc>
                        <a:spcBef>
                          <a:spcPts val="1200"/>
                        </a:spcBef>
                        <a:defRPr sz="1533">
                          <a:uFillTx/>
                          <a:latin typeface="Times"/>
                          <a:ea typeface="Times"/>
                          <a:cs typeface="Times"/>
                          <a:sym typeface="Times"/>
                        </a:defRPr>
                      </a:pPr>
                      <a:r>
                        <a:rPr i="1">
                          <a:uFillTx/>
                        </a:rPr>
                        <a:t>Sensory: </a:t>
                      </a:r>
                      <a:r>
                        <a:rPr>
                          <a:uFillTx/>
                        </a:rPr>
                        <a:t>Skin of external ear and from surrounding region of head and neck, underside of chin, and shoulder; anterior chest, diaphragm, pleurae, and pericardium </a:t>
                      </a:r>
                    </a:p>
                    <a:p>
                      <a:pPr algn="l" defTabSz="457200">
                        <a:lnSpc>
                          <a:spcPts val="3100"/>
                        </a:lnSpc>
                        <a:spcBef>
                          <a:spcPts val="1200"/>
                        </a:spcBef>
                        <a:defRPr sz="1533">
                          <a:uFillTx/>
                          <a:latin typeface="Times"/>
                          <a:ea typeface="Times"/>
                          <a:cs typeface="Times"/>
                          <a:sym typeface="Times"/>
                        </a:defRPr>
                      </a:pPr>
                      <a:r>
                        <a:rPr i="1">
                          <a:uFillTx/>
                        </a:rPr>
                        <a:t>Motor: </a:t>
                      </a:r>
                      <a:r>
                        <a:rPr>
                          <a:uFillTx/>
                        </a:rPr>
                        <a:t>Diaphragm and a few muscles associated with larynx and hyoid bone</a:t>
                      </a:r>
                    </a:p>
                  </a:txBody>
                  <a:tcPr anchor="ctr" horzOverflow="overflow" marB="12700" marL="12700" marR="12700" marT="12700">
                    <a:solidFill>
                      <a:srgbClr val="EDFFD9"/>
                    </a:solidFill>
                  </a:tcPr>
                </a:tc>
              </a:tr>
              <a:tr h="832926">
                <a:tc>
                  <a:txBody>
                    <a:bodyPr/>
                    <a:lstStyle/>
                    <a:p>
                      <a:pPr algn="l" defTabSz="457200">
                        <a:lnSpc>
                          <a:spcPts val="3100"/>
                        </a:lnSpc>
                        <a:spcBef>
                          <a:spcPts val="1200"/>
                        </a:spcBef>
                        <a:defRPr sz="1800">
                          <a:uFillTx/>
                        </a:defRPr>
                      </a:pPr>
                      <a:r>
                        <a:rPr sz="1533">
                          <a:uFillTx/>
                          <a:latin typeface="Times"/>
                          <a:ea typeface="Times"/>
                          <a:cs typeface="Times"/>
                          <a:sym typeface="Times"/>
                        </a:rPr>
                        <a:t>Brachial plexus</a:t>
                      </a:r>
                    </a:p>
                  </a:txBody>
                  <a:tcPr anchor="ctr" horzOverflow="overflow" marB="12700" marL="12700" marR="12700" marT="12700">
                    <a:solidFill>
                      <a:srgbClr val="EDFFD9"/>
                    </a:solidFill>
                  </a:tcPr>
                </a:tc>
                <a:tc>
                  <a:txBody>
                    <a:bodyPr/>
                    <a:lstStyle/>
                    <a:p>
                      <a:pPr algn="l" defTabSz="457200">
                        <a:lnSpc>
                          <a:spcPts val="3100"/>
                        </a:lnSpc>
                        <a:spcBef>
                          <a:spcPts val="1200"/>
                        </a:spcBef>
                        <a:defRPr sz="1533">
                          <a:uFillTx/>
                          <a:latin typeface="Times"/>
                          <a:ea typeface="Times"/>
                          <a:cs typeface="Times"/>
                          <a:sym typeface="Times"/>
                        </a:defRPr>
                      </a:pPr>
                      <a:r>
                        <a:rPr i="1">
                          <a:uFillTx/>
                        </a:rPr>
                        <a:t>Sensory: </a:t>
                      </a:r>
                      <a:r>
                        <a:rPr>
                          <a:uFillTx/>
                        </a:rPr>
                        <a:t>Skin, muscles, and joints of shoulder and upper limb</a:t>
                      </a:r>
                      <a:br>
                        <a:rPr>
                          <a:uFillTx/>
                        </a:rPr>
                      </a:br>
                      <a:r>
                        <a:rPr i="1">
                          <a:uFillTx/>
                        </a:rPr>
                        <a:t>Motor: </a:t>
                      </a:r>
                      <a:r>
                        <a:rPr>
                          <a:uFillTx/>
                        </a:rPr>
                        <a:t>Muscles of upper limb</a:t>
                      </a:r>
                    </a:p>
                  </a:txBody>
                  <a:tcPr anchor="ctr" horzOverflow="overflow" marB="12700" marL="12700" marR="12700" marT="12700">
                    <a:solidFill>
                      <a:srgbClr val="EDFFD9"/>
                    </a:solidFill>
                  </a:tcPr>
                </a:tc>
              </a:tr>
              <a:tr h="1048613">
                <a:tc>
                  <a:txBody>
                    <a:bodyPr/>
                    <a:lstStyle/>
                    <a:p>
                      <a:pPr algn="l" defTabSz="457200">
                        <a:lnSpc>
                          <a:spcPts val="3100"/>
                        </a:lnSpc>
                        <a:spcBef>
                          <a:spcPts val="1200"/>
                        </a:spcBef>
                        <a:defRPr sz="1800">
                          <a:uFillTx/>
                        </a:defRPr>
                      </a:pPr>
                      <a:r>
                        <a:rPr sz="1533">
                          <a:uFillTx/>
                          <a:latin typeface="Times"/>
                          <a:ea typeface="Times"/>
                          <a:cs typeface="Times"/>
                          <a:sym typeface="Times"/>
                        </a:rPr>
                        <a:t>Lumbar plexus</a:t>
                      </a:r>
                    </a:p>
                  </a:txBody>
                  <a:tcPr anchor="ctr" horzOverflow="overflow" marB="12700" marL="12700" marR="12700" marT="12700">
                    <a:solidFill>
                      <a:srgbClr val="EDFFD9"/>
                    </a:solidFill>
                  </a:tcPr>
                </a:tc>
                <a:tc>
                  <a:txBody>
                    <a:bodyPr/>
                    <a:lstStyle/>
                    <a:p>
                      <a:pPr algn="l" defTabSz="457200">
                        <a:lnSpc>
                          <a:spcPts val="3100"/>
                        </a:lnSpc>
                        <a:spcBef>
                          <a:spcPts val="1200"/>
                        </a:spcBef>
                        <a:defRPr sz="1533">
                          <a:uFillTx/>
                          <a:latin typeface="Times"/>
                          <a:ea typeface="Times"/>
                          <a:cs typeface="Times"/>
                          <a:sym typeface="Times"/>
                        </a:defRPr>
                      </a:pPr>
                      <a:r>
                        <a:rPr i="1">
                          <a:uFillTx/>
                        </a:rPr>
                        <a:t>Sensory: </a:t>
                      </a:r>
                      <a:r>
                        <a:rPr>
                          <a:uFillTx/>
                        </a:rPr>
                        <a:t>Skin of lower abdominal, gluteal, and genital regions; skin, muscles, and joints of lower limb</a:t>
                      </a:r>
                      <a:br>
                        <a:rPr>
                          <a:uFillTx/>
                        </a:rPr>
                      </a:br>
                      <a:r>
                        <a:rPr i="1">
                          <a:uFillTx/>
                        </a:rPr>
                        <a:t>Motor: </a:t>
                      </a:r>
                      <a:r>
                        <a:rPr>
                          <a:uFillTx/>
                        </a:rPr>
                        <a:t>Muscles of abdominal and pelvic regions and thigh</a:t>
                      </a:r>
                    </a:p>
                  </a:txBody>
                  <a:tcPr anchor="ctr" horzOverflow="overflow" marB="12700" marL="12700" marR="12700" marT="12700">
                    <a:solidFill>
                      <a:srgbClr val="EDFFD9"/>
                    </a:solidFill>
                  </a:tcPr>
                </a:tc>
              </a:tr>
              <a:tr h="1090736">
                <a:tc>
                  <a:txBody>
                    <a:bodyPr/>
                    <a:lstStyle/>
                    <a:p>
                      <a:pPr algn="l" defTabSz="457200">
                        <a:lnSpc>
                          <a:spcPts val="3100"/>
                        </a:lnSpc>
                        <a:spcBef>
                          <a:spcPts val="1200"/>
                        </a:spcBef>
                        <a:defRPr sz="1800">
                          <a:uFillTx/>
                        </a:defRPr>
                      </a:pPr>
                      <a:r>
                        <a:rPr sz="1533">
                          <a:uFillTx/>
                          <a:latin typeface="Times"/>
                          <a:ea typeface="Times"/>
                          <a:cs typeface="Times"/>
                          <a:sym typeface="Times"/>
                        </a:rPr>
                        <a:t>Sacral and coccygeal plexuses</a:t>
                      </a:r>
                    </a:p>
                  </a:txBody>
                  <a:tcPr anchor="ctr" horzOverflow="overflow" marB="12700" marL="12700" marR="12700" marT="12700">
                    <a:solidFill>
                      <a:srgbClr val="EDFFD9"/>
                    </a:solidFill>
                  </a:tcPr>
                </a:tc>
                <a:tc>
                  <a:txBody>
                    <a:bodyPr/>
                    <a:lstStyle/>
                    <a:p>
                      <a:pPr algn="l" defTabSz="457200">
                        <a:lnSpc>
                          <a:spcPts val="3100"/>
                        </a:lnSpc>
                        <a:spcBef>
                          <a:spcPts val="1200"/>
                        </a:spcBef>
                        <a:defRPr sz="1533">
                          <a:uFillTx/>
                          <a:latin typeface="Times"/>
                          <a:ea typeface="Times"/>
                          <a:cs typeface="Times"/>
                          <a:sym typeface="Times"/>
                        </a:defRPr>
                      </a:pPr>
                      <a:r>
                        <a:rPr i="1">
                          <a:uFillTx/>
                        </a:rPr>
                        <a:t>Sensory: </a:t>
                      </a:r>
                      <a:r>
                        <a:rPr>
                          <a:uFillTx/>
                        </a:rPr>
                        <a:t>Skin of gluteal and perineal regions; genitals; skin, muscles, and joints of gluteal region and lower limb</a:t>
                      </a:r>
                      <a:br>
                        <a:rPr>
                          <a:uFillTx/>
                        </a:rPr>
                      </a:br>
                      <a:r>
                        <a:rPr i="1">
                          <a:uFillTx/>
                        </a:rPr>
                        <a:t>Motor: </a:t>
                      </a:r>
                      <a:r>
                        <a:rPr>
                          <a:uFillTx/>
                        </a:rPr>
                        <a:t>Muscles of gluteal and perineal regions and lower limb</a:t>
                      </a:r>
                    </a:p>
                  </a:txBody>
                  <a:tcPr anchor="ctr" horzOverflow="overflow" marB="12700" marL="12700" marR="12700" marT="12700">
                    <a:solidFill>
                      <a:srgbClr val="EDFFD9"/>
                    </a:solidFill>
                  </a:tcPr>
                </a:tc>
              </a:tr>
            </a:tbl>
          </a:graphicData>
        </a:graphic>
      </p:graphicFrame>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1" name="Structures Innervated by the Spinal Nerve Plexus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06798" y="669924"/>
            <a:ext cx="5919665" cy="11684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3900"/>
              </a:lnSpc>
              <a:spcBef>
                <a:spcPts val="1200"/>
              </a:spcBef>
              <a:defRPr b="1" sz="2033">
                <a:uFillTx/>
                <a:latin typeface="Times"/>
                <a:ea typeface="Times"/>
                <a:cs typeface="Times"/>
                <a:sym typeface="Times"/>
              </a:defRPr>
            </a:pPr>
            <a:r>
              <a:rPr>
                <a:uFillTx/>
              </a:rPr>
              <a:t>Structures Innervated by the Spinal Nerve Plexuses </a:t>
            </a:r>
            <a:endParaRPr b="0">
              <a:uFillTx/>
            </a:endParaRPr>
          </a:p>
          <a:p>
            <a:pPr defTabSz="457200">
              <a:lnSpc>
                <a:spcPts val="3800"/>
              </a:lnSpc>
              <a:defRPr sz="2033">
                <a:uFillTx/>
                <a:latin typeface="Times"/>
                <a:ea typeface="Times"/>
                <a:cs typeface="Times"/>
                <a:sym typeface="Times"/>
              </a:defRPr>
            </a:p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3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3" name="The Reflex Arc…"/>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1198"/>
            <a:ext cx="8520604" cy="5331327"/>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210311" indent="0" marL="0">
              <a:lnSpc>
                <a:spcPts val="3200"/>
              </a:lnSpc>
              <a:spcBef>
                <a:spcPts val="500"/>
              </a:spcBef>
              <a:buNone/>
              <a:defRPr b="1" sz="2024">
                <a:solidFill>
                  <a:srgbClr val="000000"/>
                </a:solidFill>
                <a:uFillTx/>
                <a:latin typeface="Times"/>
                <a:ea typeface="Times"/>
                <a:cs typeface="Times"/>
                <a:sym typeface="Times"/>
              </a:defRPr>
            </a:pPr>
            <a:r>
              <a:rPr>
                <a:uFillTx/>
              </a:rPr>
              <a:t>The Reflex Arc </a:t>
            </a:r>
            <a:endParaRPr b="0">
              <a:uFillTx/>
            </a:endParaRPr>
          </a:p>
          <a:p>
            <a:pPr defTabSz="210311" indent="0" marL="0">
              <a:lnSpc>
                <a:spcPts val="3100"/>
              </a:lnSpc>
              <a:spcBef>
                <a:spcPts val="500"/>
              </a:spcBef>
              <a:buNone/>
              <a:defRPr sz="2024">
                <a:solidFill>
                  <a:srgbClr val="000000"/>
                </a:solidFill>
                <a:uFillTx/>
                <a:latin typeface="Times"/>
                <a:ea typeface="Times"/>
                <a:cs typeface="Times"/>
                <a:sym typeface="Times"/>
              </a:defRPr>
            </a:pPr>
            <a:r>
              <a:rPr>
                <a:uFillTx/>
              </a:rPr>
              <a:t>Somatic reflexes usually involve a relatively simple neural pathway called a </a:t>
            </a:r>
            <a:r>
              <a:rPr b="1">
                <a:uFillTx/>
              </a:rPr>
              <a:t>reflex arc. </a:t>
            </a:r>
            <a:r>
              <a:rPr>
                <a:uFillTx/>
              </a:rPr>
              <a:t>Figure 8.19 illustrates the essential components of an arc: </a:t>
            </a:r>
          </a:p>
          <a:p>
            <a:pPr defTabSz="210311" indent="0" marL="0">
              <a:lnSpc>
                <a:spcPts val="3100"/>
              </a:lnSpc>
              <a:spcBef>
                <a:spcPts val="500"/>
              </a:spcBef>
              <a:buNone/>
              <a:defRPr sz="2024">
                <a:solidFill>
                  <a:srgbClr val="000000"/>
                </a:solidFill>
                <a:uFillTx/>
                <a:latin typeface="Times"/>
                <a:ea typeface="Times"/>
                <a:cs typeface="Times"/>
                <a:sym typeface="Times"/>
              </a:defRPr>
            </a:pPr>
          </a:p>
          <a:p>
            <a:pPr defTabSz="210311" indent="0" marL="0">
              <a:lnSpc>
                <a:spcPts val="3100"/>
              </a:lnSpc>
              <a:spcBef>
                <a:spcPts val="500"/>
              </a:spcBef>
              <a:buNone/>
              <a:defRPr sz="2024">
                <a:solidFill>
                  <a:srgbClr val="000000"/>
                </a:solidFill>
                <a:uFillTx/>
                <a:latin typeface="Times"/>
                <a:ea typeface="Times"/>
                <a:cs typeface="Times"/>
                <a:sym typeface="Times"/>
              </a:defRPr>
            </a:pPr>
            <a:r>
              <a:rPr>
                <a:uFillTx/>
              </a:rPr>
              <a:t>A </a:t>
            </a:r>
            <a:r>
              <a:rPr b="1">
                <a:uFillTx/>
              </a:rPr>
              <a:t>receptor, </a:t>
            </a:r>
            <a:r>
              <a:rPr>
                <a:uFillTx/>
              </a:rPr>
              <a:t>a sensory nerve ending or simple sense organ in the skin, a muscle, or a tendon. </a:t>
            </a:r>
          </a:p>
          <a:p>
            <a:pPr defTabSz="210311" indent="0" marL="0">
              <a:lnSpc>
                <a:spcPts val="3100"/>
              </a:lnSpc>
              <a:spcBef>
                <a:spcPts val="500"/>
              </a:spcBef>
              <a:buNone/>
              <a:defRPr sz="2024">
                <a:solidFill>
                  <a:srgbClr val="000000"/>
                </a:solidFill>
                <a:uFillTx/>
                <a:latin typeface="Times"/>
                <a:ea typeface="Times"/>
                <a:cs typeface="Times"/>
                <a:sym typeface="Times"/>
              </a:defRPr>
            </a:pPr>
            <a:r>
              <a:rPr>
                <a:uFillTx/>
              </a:rPr>
              <a:t>An </a:t>
            </a:r>
            <a:r>
              <a:rPr b="1">
                <a:uFillTx/>
              </a:rPr>
              <a:t>afferent (sensory) nerve fiber, </a:t>
            </a:r>
            <a:r>
              <a:rPr>
                <a:uFillTx/>
              </a:rPr>
              <a:t>the axon of a unipolar neuron that carries signals from the receptor to the spinal cord or brainstem. </a:t>
            </a:r>
          </a:p>
          <a:p>
            <a:pPr defTabSz="210311" indent="0" marL="0">
              <a:lnSpc>
                <a:spcPts val="3100"/>
              </a:lnSpc>
              <a:spcBef>
                <a:spcPts val="500"/>
              </a:spcBef>
              <a:buNone/>
              <a:defRPr sz="2024">
                <a:solidFill>
                  <a:srgbClr val="000000"/>
                </a:solidFill>
                <a:uFillTx/>
                <a:latin typeface="Times"/>
                <a:ea typeface="Times"/>
                <a:cs typeface="Times"/>
                <a:sym typeface="Times"/>
              </a:defRPr>
            </a:pPr>
            <a:r>
              <a:rPr>
                <a:uFillTx/>
              </a:rPr>
              <a:t>An </a:t>
            </a:r>
            <a:r>
              <a:rPr b="1">
                <a:uFillTx/>
              </a:rPr>
              <a:t>integrating center, </a:t>
            </a:r>
            <a:r>
              <a:rPr>
                <a:uFillTx/>
              </a:rPr>
              <a:t>a point of synaptic contact between neurons in the gray matter of the spinal cord or brainstem. In most reflex arcs, this involves one or more interneurons, but in the simplest arcs, the afferent fiber may synapse directly with the efferent fiber. These simple arcs allow for quicker but less complex or refined responses. </a:t>
            </a:r>
          </a:p>
          <a:p>
            <a:pPr defTabSz="210311" indent="0" marL="0">
              <a:lnSpc>
                <a:spcPts val="3000"/>
              </a:lnSpc>
              <a:buNone/>
              <a:defRPr sz="2024">
                <a:solidFill>
                  <a:srgbClr val="000000"/>
                </a:solidFill>
                <a:uFillTx/>
                <a:latin typeface="Times"/>
                <a:ea typeface="Times"/>
                <a:cs typeface="Times"/>
                <a:sym typeface="Times"/>
              </a:defRPr>
            </a:p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3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5" name="An efferent (motor) nerve fiber, which carries motor signals to a skeletal muscl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13366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57200" indent="-317499" marL="457199">
              <a:lnSpc>
                <a:spcPts val="4800"/>
              </a:lnSpc>
              <a:spcBef>
                <a:spcPts val="1200"/>
              </a:spcBef>
              <a:buClr>
                <a:srgbClr val="000000"/>
              </a:buClr>
              <a:buFont typeface="Times"/>
              <a:buChar char="•"/>
              <a:defRPr sz="2833">
                <a:solidFill>
                  <a:srgbClr val="000000"/>
                </a:solidFill>
                <a:uFillTx/>
                <a:latin typeface="Times"/>
                <a:ea typeface="Times"/>
                <a:cs typeface="Times"/>
                <a:sym typeface="Times"/>
              </a:defRPr>
            </a:pPr>
            <a:r>
              <a:rPr>
                <a:uFillTx/>
              </a:rPr>
              <a:t>	An </a:t>
            </a:r>
            <a:r>
              <a:rPr b="1">
                <a:uFillTx/>
              </a:rPr>
              <a:t>efferent (motor) nerve fiber, </a:t>
            </a:r>
            <a:r>
              <a:rPr>
                <a:uFillTx/>
              </a:rPr>
              <a:t>which carries motor signals to a skeletal muscle. </a:t>
            </a:r>
            <a:br>
              <a:rPr>
                <a:uFillTx/>
              </a:rPr>
            </a:br>
          </a:p>
          <a:p>
            <a:pPr defTabSz="457200" indent="-317499" marL="457199">
              <a:lnSpc>
                <a:spcPts val="4800"/>
              </a:lnSpc>
              <a:spcBef>
                <a:spcPts val="1200"/>
              </a:spcBef>
              <a:buClr>
                <a:srgbClr val="000000"/>
              </a:buClr>
              <a:buFont typeface="Times"/>
              <a:buChar char="•"/>
              <a:defRPr sz="2833">
                <a:solidFill>
                  <a:srgbClr val="000000"/>
                </a:solidFill>
                <a:uFillTx/>
                <a:latin typeface="Times"/>
                <a:ea typeface="Times"/>
                <a:cs typeface="Times"/>
                <a:sym typeface="Times"/>
              </a:defRPr>
            </a:pPr>
            <a:r>
              <a:rPr>
                <a:uFillTx/>
              </a:rPr>
              <a:t>	An </a:t>
            </a:r>
            <a:r>
              <a:rPr b="1">
                <a:uFillTx/>
              </a:rPr>
              <a:t>effector, </a:t>
            </a:r>
            <a:r>
              <a:rPr>
                <a:uFillTx/>
              </a:rPr>
              <a:t>which in this case is the skeletal muscle. In reflexes in general, </a:t>
            </a:r>
            <a:r>
              <a:rPr i="1">
                <a:uFillTx/>
              </a:rPr>
              <a:t>effector </a:t>
            </a:r>
            <a:r>
              <a:rPr>
                <a:uFillTx/>
              </a:rPr>
              <a:t>means any organ or cell that carries out the final response. </a:t>
            </a:r>
            <a:br>
              <a:rPr>
                <a:uFillTx/>
              </a:rPr>
            </a:b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3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7" name="Somatic Reflex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90066" y="101599"/>
            <a:ext cx="8363869" cy="69596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4500"/>
              </a:lnSpc>
              <a:spcBef>
                <a:spcPts val="1200"/>
              </a:spcBef>
              <a:defRPr b="1" sz="1966">
                <a:solidFill>
                  <a:srgbClr val="005266"/>
                </a:solidFill>
                <a:uFillTx/>
                <a:latin typeface="Times"/>
                <a:ea typeface="Times"/>
                <a:cs typeface="Times"/>
                <a:sym typeface="Times"/>
              </a:defRPr>
            </a:pPr>
            <a:r>
              <a:rPr>
                <a:uFillTx/>
              </a:rPr>
              <a:t>Somatic Reflexes </a:t>
            </a:r>
            <a:endParaRPr b="0">
              <a:solidFill>
                <a:srgbClr val="000000"/>
              </a:solidFill>
              <a:uFillTx/>
            </a:endParaRPr>
          </a:p>
          <a:p>
            <a:pPr defTabSz="457200">
              <a:lnSpc>
                <a:spcPts val="3800"/>
              </a:lnSpc>
              <a:spcBef>
                <a:spcPts val="1200"/>
              </a:spcBef>
              <a:defRPr sz="1966">
                <a:uFillTx/>
                <a:latin typeface="Times"/>
                <a:ea typeface="Times"/>
                <a:cs typeface="Times"/>
                <a:sym typeface="Times"/>
              </a:defRPr>
            </a:pPr>
            <a:r>
              <a:rPr>
                <a:uFillTx/>
              </a:rPr>
              <a:t>A </a:t>
            </a:r>
            <a:r>
              <a:rPr b="1">
                <a:uFillTx/>
              </a:rPr>
              <a:t>reflex </a:t>
            </a:r>
            <a:r>
              <a:rPr>
                <a:uFillTx/>
              </a:rPr>
              <a:t>may be defined as a quick, involuntary, stereotyped reaction of a gland or muscle to stimulation. This definition sums up four important properties: (1) Reflexes are </a:t>
            </a:r>
            <a:r>
              <a:rPr i="1">
                <a:uFillTx/>
              </a:rPr>
              <a:t>quick, </a:t>
            </a:r>
            <a:r>
              <a:rPr>
                <a:uFillTx/>
              </a:rPr>
              <a:t>usually involving simple neural pathways with relatively few interneurons and little synaptic delay. (2) They are </a:t>
            </a:r>
            <a:r>
              <a:rPr i="1">
                <a:uFillTx/>
              </a:rPr>
              <a:t>involuntary, </a:t>
            </a:r>
            <a:r>
              <a:rPr>
                <a:uFillTx/>
              </a:rPr>
              <a:t>meaning they occur without our intent, often without our awareness, and they are difficult or impossible to suppress. (3) They are </a:t>
            </a:r>
            <a:r>
              <a:rPr i="1">
                <a:uFillTx/>
              </a:rPr>
              <a:t>stereotyped, </a:t>
            </a:r>
            <a:r>
              <a:rPr>
                <a:uFillTx/>
              </a:rPr>
              <a:t>meaning they occur in essentially the same way every time, unlike our more variable voluntary and learned behaviors. (4) They require </a:t>
            </a:r>
            <a:r>
              <a:rPr i="1">
                <a:uFillTx/>
              </a:rPr>
              <a:t>stimulation; </a:t>
            </a:r>
            <a:r>
              <a:rPr>
                <a:uFillTx/>
              </a:rPr>
              <a:t>they are not spontaneous actions like muscle tics but responses to sensory input. </a:t>
            </a:r>
          </a:p>
          <a:p>
            <a:pPr defTabSz="457200">
              <a:lnSpc>
                <a:spcPts val="3800"/>
              </a:lnSpc>
              <a:spcBef>
                <a:spcPts val="1200"/>
              </a:spcBef>
              <a:defRPr sz="1966">
                <a:uFillTx/>
                <a:latin typeface="Times"/>
                <a:ea typeface="Times"/>
                <a:cs typeface="Times"/>
                <a:sym typeface="Times"/>
              </a:defRPr>
            </a:pPr>
            <a:r>
              <a:rPr>
                <a:uFillTx/>
              </a:rPr>
              <a:t>Some reflexes involve cardiac muscle, smooth muscle, or glands, such as accel- eration of the heartbeat in fear, contraction of the esophagus in swallowing, or the secretion of tears in response to irritation of the cornea. These are called </a:t>
            </a:r>
            <a:r>
              <a:rPr b="1">
                <a:uFillTx/>
              </a:rPr>
              <a:t>visceral reflexes </a:t>
            </a:r>
            <a:r>
              <a:rPr>
                <a:uFillTx/>
              </a:rPr>
              <a:t>and are discussed in section 9.5. Other reflexes involve skeletal muscles, such as pulling your hand back from a hot stove or the knee-jerk reflex so often evoked in a medical examination. These are called </a:t>
            </a:r>
            <a:r>
              <a:rPr b="1">
                <a:uFillTx/>
              </a:rPr>
              <a:t>somatic reflexes </a:t>
            </a:r>
            <a:r>
              <a:rPr>
                <a:uFillTx/>
              </a:rPr>
              <a:t>and are the type we’ll discuss here. They are sometimes called </a:t>
            </a:r>
            <a:r>
              <a:rPr i="1">
                <a:uFillTx/>
              </a:rPr>
              <a:t>spinal reflexes, </a:t>
            </a:r>
            <a:r>
              <a:rPr>
                <a:uFillTx/>
              </a:rPr>
              <a:t>but this is a mislead- ing expression because (1) many visceral reflexes also involve the spinal cord, and (2) many somatic reflexes are mediated more by the brain than by the spinal cord.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3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9" name="The Stretch Reflex  The workings of a reflex arc can be exemplified most simply by considering the test so commonly performed in routine medical examinations, the patellar tendon (“knee-jerk”) reflex (fig. 8.19). The doctor taps on the patellar ligament just below the kneecap with a rubber reflex hammer. This stretches the ligament and its continuation, the quadriceps tendon leading to the quadriceps femoris muscle of the thigh. At the junction between the muscle and tendon, and less abundantly elsewhere in the muscle, are specialized stretch receptors called muscle spindles. The sudden stretch produced by the hammer excites the spindle’s nerve fibers, which conduct signals to the spinal cord."/>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898423"/>
            <a:ext cx="8520604" cy="4540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338327" indent="-298832" marL="402210">
              <a:lnSpc>
                <a:spcPts val="3900"/>
              </a:lnSpc>
              <a:spcBef>
                <a:spcPts val="800"/>
              </a:spcBef>
              <a:buClr>
                <a:srgbClr val="000000"/>
              </a:buClr>
              <a:buFont typeface="Times"/>
              <a:buChar char="•"/>
              <a:defRPr sz="1406">
                <a:solidFill>
                  <a:srgbClr val="000000"/>
                </a:solidFill>
                <a:uFillTx/>
                <a:latin typeface="Times"/>
                <a:ea typeface="Times"/>
                <a:cs typeface="Times"/>
                <a:sym typeface="Times"/>
              </a:defRPr>
            </a:pPr>
            <a:r>
              <a:rPr b="1" sz="2146">
                <a:uFillTx/>
              </a:rPr>
              <a:t>The Stretch Reflex </a:t>
            </a:r>
            <a:br>
              <a:rPr sz="2146">
                <a:uFillTx/>
              </a:rPr>
            </a:br>
            <a:r>
              <a:rPr sz="2146">
                <a:uFillTx/>
              </a:rPr>
              <a:t>The workings of a reflex arc can be exemplified most simply by considering the test so commonly performed in routine medical examinations, the </a:t>
            </a:r>
            <a:r>
              <a:rPr i="1" sz="2146">
                <a:uFillTx/>
              </a:rPr>
              <a:t>patellar tendon (“knee-jerk”) reflex </a:t>
            </a:r>
            <a:r>
              <a:rPr sz="2146">
                <a:uFillTx/>
              </a:rPr>
              <a:t>(fig. 8.19). The doctor taps on the patellar ligament just below the kneecap with a rubber reflex hammer. This stretches the ligament and its continuation, the quadriceps tendon leading to the quadriceps femoris muscle of the thigh. At the junction between the muscle and tendon, and less abundantly elsewhere in the muscle, are specialized stretch receptors called </a:t>
            </a:r>
            <a:r>
              <a:rPr b="1" sz="2146">
                <a:uFillTx/>
              </a:rPr>
              <a:t>muscle spindles. </a:t>
            </a:r>
            <a:r>
              <a:rPr sz="2146">
                <a:uFillTx/>
              </a:rPr>
              <a:t>The sudden stretch produced by the hammer excites the spindle’s nerve fibers, which conduct signals to the spinal cord. </a:t>
            </a:r>
            <a:br>
              <a:rPr>
                <a:uFillTx/>
              </a:rPr>
            </a:b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3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1" name="The Flexor Reflex…"/>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0098" y="8032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333756" indent="0" marL="0">
              <a:lnSpc>
                <a:spcPts val="3700"/>
              </a:lnSpc>
              <a:spcBef>
                <a:spcPts val="800"/>
              </a:spcBef>
              <a:buNone/>
              <a:defRPr b="1" sz="2044">
                <a:solidFill>
                  <a:srgbClr val="000000"/>
                </a:solidFill>
                <a:uFillTx/>
                <a:latin typeface="Times"/>
                <a:ea typeface="Times"/>
                <a:cs typeface="Times"/>
                <a:sym typeface="Times"/>
              </a:defRPr>
            </a:pPr>
            <a:r>
              <a:rPr>
                <a:uFillTx/>
              </a:rPr>
              <a:t>The Flexor Reflex </a:t>
            </a:r>
            <a:endParaRPr b="0">
              <a:uFillTx/>
            </a:endParaRPr>
          </a:p>
          <a:p>
            <a:pPr defTabSz="333756" indent="0" marL="0">
              <a:lnSpc>
                <a:spcPts val="3500"/>
              </a:lnSpc>
              <a:spcBef>
                <a:spcPts val="800"/>
              </a:spcBef>
              <a:buNone/>
              <a:defRPr sz="2044">
                <a:solidFill>
                  <a:srgbClr val="000000"/>
                </a:solidFill>
                <a:uFillTx/>
                <a:latin typeface="Times"/>
                <a:ea typeface="Times"/>
                <a:cs typeface="Times"/>
                <a:sym typeface="Times"/>
              </a:defRPr>
            </a:pPr>
            <a:r>
              <a:rPr>
                <a:uFillTx/>
              </a:rPr>
              <a:t>Another well-known reflex is the </a:t>
            </a:r>
            <a:r>
              <a:rPr b="1">
                <a:uFillTx/>
              </a:rPr>
              <a:t>flexor (withdrawal) reflex, </a:t>
            </a:r>
            <a:r>
              <a:rPr>
                <a:uFillTx/>
              </a:rPr>
              <a:t>which occurs, for example, when you pull back your hand upon burning your fingers, or your leg when you’ve stepped on something sharp (fig. 8.20). The protective function of this reflex requires more than the quick jerk and return to normal that we see in the stretch reflex; it requires the coordinated action of multiple muscles and a more sustained contraction so you don’t put your hand or foot right back in harm’s way. The flexor reflex also involves a polysynaptic reflex arc.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3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3" name="For exampl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64795" y="555624"/>
            <a:ext cx="7088873" cy="6045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4500"/>
              </a:lnSpc>
              <a:spcBef>
                <a:spcPts val="1200"/>
              </a:spcBef>
              <a:defRPr sz="2533">
                <a:uFillTx/>
                <a:latin typeface="Times"/>
                <a:ea typeface="Times"/>
                <a:cs typeface="Times"/>
                <a:sym typeface="Times"/>
              </a:defRPr>
            </a:pPr>
            <a:r>
              <a:rPr>
                <a:uFillTx/>
              </a:rPr>
              <a:t>For example: </a:t>
            </a:r>
          </a:p>
          <a:p>
            <a:pPr defTabSz="457200" indent="-388533" marL="388533">
              <a:lnSpc>
                <a:spcPts val="4500"/>
              </a:lnSpc>
              <a:spcBef>
                <a:spcPts val="1200"/>
              </a:spcBef>
              <a:buSzPct val="100000"/>
              <a:buAutoNum type="arabicParenBoth"/>
              <a:defRPr sz="2533">
                <a:uFillTx/>
                <a:latin typeface="Times"/>
                <a:ea typeface="Times"/>
                <a:cs typeface="Times"/>
                <a:sym typeface="Times"/>
              </a:defRPr>
            </a:pPr>
            <a:r>
              <a:rPr b="1">
                <a:uFillTx/>
              </a:rPr>
              <a:t>A </a:t>
            </a:r>
            <a:r>
              <a:rPr b="1" i="1">
                <a:uFillTx/>
              </a:rPr>
              <a:t>crossed- extension reflex </a:t>
            </a:r>
            <a:r>
              <a:rPr>
                <a:uFillTx/>
              </a:rPr>
              <a:t>causes you to stiffen one leg when you lift the other from the ground, so you don’t fall over when withdrawing a limb from pain. </a:t>
            </a:r>
          </a:p>
          <a:p>
            <a:pPr defTabSz="457200" indent="-388533" marL="388533">
              <a:lnSpc>
                <a:spcPts val="4500"/>
              </a:lnSpc>
              <a:spcBef>
                <a:spcPts val="1200"/>
              </a:spcBef>
              <a:buSzPct val="100000"/>
              <a:buAutoNum type="arabicParenBoth"/>
              <a:defRPr sz="2533">
                <a:uFillTx/>
                <a:latin typeface="Times"/>
                <a:ea typeface="Times"/>
                <a:cs typeface="Times"/>
                <a:sym typeface="Times"/>
              </a:defRPr>
            </a:pPr>
            <a:r>
              <a:rPr>
                <a:uFillTx/>
              </a:rPr>
              <a:t> </a:t>
            </a:r>
            <a:r>
              <a:rPr b="1">
                <a:uFillTx/>
              </a:rPr>
              <a:t>An </a:t>
            </a:r>
            <a:r>
              <a:rPr b="1" i="1">
                <a:uFillTx/>
              </a:rPr>
              <a:t>intersegmental reflex arc </a:t>
            </a:r>
            <a:r>
              <a:rPr>
                <a:uFillTx/>
              </a:rPr>
              <a:t>travels up and down the spinal cord, from one segment to another, to produce reactions at a level different from the one where the stimulus is received; an example of such a reaction is tilting your torso to the left when you raise the right leg, in order to keep your balance. </a:t>
            </a:r>
          </a:p>
          <a:p>
            <a:pPr defTabSz="457200" indent="-388533" marL="388533">
              <a:lnSpc>
                <a:spcPts val="4500"/>
              </a:lnSpc>
              <a:spcBef>
                <a:spcPts val="1200"/>
              </a:spcBef>
              <a:buSzPct val="100000"/>
              <a:buAutoNum type="arabicParenBoth"/>
              <a:defRPr sz="2533">
                <a:uFillTx/>
                <a:latin typeface="Times"/>
                <a:ea typeface="Times"/>
                <a:cs typeface="Times"/>
                <a:sym typeface="Times"/>
              </a:defRPr>
            </a:pPr>
            <a:r>
              <a:rPr b="1">
                <a:uFillTx/>
              </a:rPr>
              <a:t>A </a:t>
            </a:r>
            <a:r>
              <a:rPr b="1" i="1">
                <a:uFillTx/>
              </a:rPr>
              <a:t>tendon reflex </a:t>
            </a:r>
            <a:r>
              <a:rPr>
                <a:uFillTx/>
              </a:rPr>
              <a:t>inhibits excessive muscle contractions to prevent the rupturing of tendons.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3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5" name="Test"/>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425973"/>
            <a:ext cx="8520604" cy="572711"/>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defTabSz="914400">
              <a:defRPr sz="2700">
                <a:uFillTx/>
              </a:defRPr>
            </a:lvl1pPr>
          </a:lstStyle>
          <a:p>
            <a:pPr/>
            <a:r>
              <a:rPr>
                <a:uFillTx/>
              </a:rPr>
              <a:t>Test</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6" name="Testing Your Recall…"/>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5198" y="1067293"/>
            <a:ext cx="8106267" cy="560095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182880" indent="0" marL="0">
              <a:lnSpc>
                <a:spcPts val="2300"/>
              </a:lnSpc>
              <a:spcBef>
                <a:spcPts val="400"/>
              </a:spcBef>
              <a:buNone/>
              <a:defRPr sz="1133">
                <a:solidFill>
                  <a:srgbClr val="005266"/>
                </a:solidFill>
                <a:uFillTx/>
                <a:latin typeface="Times"/>
                <a:ea typeface="Times"/>
                <a:cs typeface="Times"/>
                <a:sym typeface="Times"/>
              </a:defRPr>
            </a:pPr>
            <a:r>
              <a:rPr>
                <a:uFillTx/>
              </a:rPr>
              <a:t>Testing Your Recall </a:t>
            </a:r>
            <a:endParaRPr>
              <a:solidFill>
                <a:srgbClr val="000000"/>
              </a:solidFill>
              <a:uFillTx/>
            </a:endParaRPr>
          </a:p>
          <a:p>
            <a:pPr defTabSz="182880" indent="-127000" marL="182880">
              <a:lnSpc>
                <a:spcPts val="1900"/>
              </a:lnSpc>
              <a:spcBef>
                <a:spcPts val="500"/>
              </a:spcBef>
              <a:buClr>
                <a:srgbClr val="000000"/>
              </a:buClr>
              <a:buFont typeface="Times"/>
              <a:buAutoNum type="arabicPeriod"/>
              <a:defRPr sz="1133">
                <a:solidFill>
                  <a:srgbClr val="000000"/>
                </a:solidFill>
                <a:uFillTx/>
                <a:latin typeface="Times"/>
                <a:ea typeface="Times"/>
                <a:cs typeface="Times"/>
                <a:sym typeface="Times"/>
              </a:defRPr>
            </a:pPr>
            <a:r>
              <a:rPr>
                <a:uFillTx/>
              </a:rPr>
              <a:t>Myelinated nerve fibers produce action potentials only at their </a:t>
            </a:r>
            <a:br>
              <a:rPr>
                <a:uFillTx/>
              </a:rPr>
            </a:br>
            <a:r>
              <a:rPr>
                <a:uFillTx/>
              </a:rPr>
              <a:t>a. nodes of Ranvier. b. internodes.</a:t>
            </a:r>
            <a:br>
              <a:rPr>
                <a:uFillTx/>
              </a:rPr>
            </a:br>
            <a:r>
              <a:rPr>
                <a:uFillTx/>
              </a:rPr>
              <a:t>c. synapses.</a:t>
            </a:r>
            <a:br>
              <a:rPr>
                <a:uFillTx/>
              </a:rPr>
            </a:br>
            <a:r>
              <a:rPr>
                <a:uFillTx/>
              </a:rPr>
              <a:t>d. dendrites. </a:t>
            </a:r>
            <a:br>
              <a:rPr>
                <a:uFillTx/>
              </a:rPr>
            </a:br>
            <a:r>
              <a:rPr>
                <a:uFillTx/>
              </a:rPr>
              <a:t>e. terminal arborizations. </a:t>
            </a:r>
            <a:br>
              <a:rPr>
                <a:uFillTx/>
              </a:rPr>
            </a:br>
          </a:p>
          <a:p>
            <a:pPr defTabSz="182880" indent="-127000" marL="182880">
              <a:lnSpc>
                <a:spcPts val="1900"/>
              </a:lnSpc>
              <a:spcBef>
                <a:spcPts val="500"/>
              </a:spcBef>
              <a:buClr>
                <a:srgbClr val="000000"/>
              </a:buClr>
              <a:buFont typeface="Times"/>
              <a:buAutoNum type="arabicPeriod"/>
              <a:defRPr sz="1133">
                <a:solidFill>
                  <a:srgbClr val="000000"/>
                </a:solidFill>
                <a:uFillTx/>
                <a:latin typeface="Times"/>
                <a:ea typeface="Times"/>
                <a:cs typeface="Times"/>
                <a:sym typeface="Times"/>
              </a:defRPr>
            </a:pPr>
            <a:r>
              <a:rPr>
                <a:uFillTx/>
              </a:rPr>
              <a:t>The posterior root ganglion next to the spinal cord contains the somas of </a:t>
            </a:r>
            <a:br>
              <a:rPr>
                <a:uFillTx/>
              </a:rPr>
            </a:br>
            <a:r>
              <a:rPr>
                <a:uFillTx/>
              </a:rPr>
              <a:t>a. efferent neurons.</a:t>
            </a:r>
            <a:br>
              <a:rPr>
                <a:uFillTx/>
              </a:rPr>
            </a:br>
            <a:r>
              <a:rPr>
                <a:uFillTx/>
              </a:rPr>
              <a:t>b. interneurons.</a:t>
            </a:r>
            <a:br>
              <a:rPr>
                <a:uFillTx/>
              </a:rPr>
            </a:br>
            <a:r>
              <a:rPr>
                <a:uFillTx/>
              </a:rPr>
              <a:t>c. unipolar neurons. d. multipolarneurons. e. motor neurons. </a:t>
            </a:r>
            <a:br>
              <a:rPr>
                <a:uFillTx/>
              </a:rPr>
            </a:br>
          </a:p>
          <a:p>
            <a:pPr defTabSz="182880" indent="-127000" marL="182880">
              <a:lnSpc>
                <a:spcPts val="1900"/>
              </a:lnSpc>
              <a:spcBef>
                <a:spcPts val="500"/>
              </a:spcBef>
              <a:buClr>
                <a:srgbClr val="000000"/>
              </a:buClr>
              <a:buFont typeface="Times"/>
              <a:buAutoNum type="arabicPeriod"/>
              <a:defRPr sz="1133">
                <a:solidFill>
                  <a:srgbClr val="000000"/>
                </a:solidFill>
                <a:uFillTx/>
                <a:latin typeface="Times"/>
                <a:ea typeface="Times"/>
                <a:cs typeface="Times"/>
                <a:sym typeface="Times"/>
              </a:defRPr>
            </a:pPr>
            <a:r>
              <a:rPr>
                <a:uFillTx/>
              </a:rPr>
              <a:t>An oligodendrocyte serves CNS nerve fibers in the same way that a/an ________ serves PNS nerve fibers.</a:t>
            </a:r>
            <a:br>
              <a:rPr>
                <a:uFillTx/>
              </a:rPr>
            </a:br>
            <a:r>
              <a:rPr>
                <a:uFillTx/>
              </a:rPr>
              <a:t>a. schwann cell</a:t>
            </a:r>
            <a:br>
              <a:rPr>
                <a:uFillTx/>
              </a:rPr>
            </a:br>
            <a:r>
              <a:rPr>
                <a:uFillTx/>
              </a:rPr>
              <a:t>b. microgliacell </a:t>
            </a:r>
            <a:br>
              <a:rPr>
                <a:uFillTx/>
              </a:rPr>
            </a:br>
            <a:r>
              <a:rPr>
                <a:uFillTx/>
              </a:rPr>
              <a:t>c. endoneurium d. ependymalcell e. satellite cell </a:t>
            </a:r>
            <a:br>
              <a:rPr>
                <a:uFillTx/>
              </a:rPr>
            </a:br>
          </a:p>
          <a:p>
            <a:pPr defTabSz="182880" indent="-127000" marL="182880">
              <a:lnSpc>
                <a:spcPts val="1900"/>
              </a:lnSpc>
              <a:spcBef>
                <a:spcPts val="500"/>
              </a:spcBef>
              <a:buClr>
                <a:srgbClr val="000000"/>
              </a:buClr>
              <a:buFont typeface="Times"/>
              <a:buAutoNum type="arabicPeriod"/>
              <a:defRPr sz="1133">
                <a:solidFill>
                  <a:srgbClr val="000000"/>
                </a:solidFill>
                <a:uFillTx/>
                <a:latin typeface="Times"/>
                <a:ea typeface="Times"/>
                <a:cs typeface="Times"/>
                <a:sym typeface="Times"/>
              </a:defRPr>
            </a:pPr>
            <a:r>
              <a:rPr>
                <a:uFillTx/>
              </a:rPr>
              <a:t>An action potential begins with</a:t>
            </a:r>
            <a:br>
              <a:rPr>
                <a:uFillTx/>
              </a:rPr>
            </a:br>
            <a:r>
              <a:rPr>
                <a:uFillTx/>
              </a:rPr>
              <a:t>a. a flow of K</a:t>
            </a:r>
            <a:r>
              <a:rPr baseline="35294">
                <a:uFillTx/>
              </a:rPr>
              <a:t>+ </a:t>
            </a:r>
            <a:r>
              <a:rPr>
                <a:uFillTx/>
              </a:rPr>
              <a:t>out of a neuron.</a:t>
            </a:r>
            <a:br>
              <a:rPr>
                <a:uFillTx/>
              </a:rPr>
            </a:br>
            <a:r>
              <a:rPr>
                <a:uFillTx/>
              </a:rPr>
              <a:t>b. aflowofCa</a:t>
            </a:r>
            <a:r>
              <a:rPr baseline="35294">
                <a:uFillTx/>
              </a:rPr>
              <a:t>2+</a:t>
            </a:r>
            <a:r>
              <a:rPr>
                <a:uFillTx/>
              </a:rPr>
              <a:t>intoaneuron.</a:t>
            </a:r>
            <a:br>
              <a:rPr>
                <a:uFillTx/>
              </a:rPr>
            </a:br>
            <a:r>
              <a:rPr>
                <a:uFillTx/>
              </a:rPr>
              <a:t>c. the release of a neurotransmitter. d. a flow of Na</a:t>
            </a:r>
            <a:r>
              <a:rPr baseline="35294">
                <a:uFillTx/>
              </a:rPr>
              <a:t>+ </a:t>
            </a:r>
            <a:r>
              <a:rPr>
                <a:uFillTx/>
              </a:rPr>
              <a:t>out of a neuron. </a:t>
            </a:r>
            <a:br>
              <a:rPr>
                <a:uFillTx/>
              </a:rPr>
            </a:br>
            <a:r>
              <a:rPr>
                <a:uFillTx/>
              </a:rPr>
              <a:t>e. a flow of Na</a:t>
            </a:r>
            <a:r>
              <a:rPr baseline="35294">
                <a:uFillTx/>
              </a:rPr>
              <a:t>+ </a:t>
            </a:r>
            <a:r>
              <a:rPr>
                <a:uFillTx/>
              </a:rPr>
              <a:t>into a neuron. </a:t>
            </a:r>
            <a:br>
              <a:rPr>
                <a:uFillTx/>
              </a:rPr>
            </a:br>
          </a:p>
          <a:p>
            <a:pPr defTabSz="182880" indent="-127000" marL="182880">
              <a:lnSpc>
                <a:spcPts val="1900"/>
              </a:lnSpc>
              <a:spcBef>
                <a:spcPts val="500"/>
              </a:spcBef>
              <a:buClr>
                <a:srgbClr val="000000"/>
              </a:buClr>
              <a:buFont typeface="Times"/>
              <a:buAutoNum type="arabicPeriod"/>
              <a:defRPr sz="1133">
                <a:solidFill>
                  <a:srgbClr val="000000"/>
                </a:solidFill>
                <a:uFillTx/>
                <a:latin typeface="Times"/>
                <a:ea typeface="Times"/>
                <a:cs typeface="Times"/>
                <a:sym typeface="Times"/>
              </a:defRPr>
            </a:pPr>
            <a:r>
              <a:rPr>
                <a:uFillTx/>
              </a:rPr>
              <a:t>A synaptic vesicle is a storage site for a. calcium ions.</a:t>
            </a:r>
            <a:br>
              <a:rPr>
                <a:uFillTx/>
              </a:rPr>
            </a:br>
            <a:r>
              <a:rPr>
                <a:uFillTx/>
              </a:rPr>
              <a:t>b. sodiumions.</a:t>
            </a:r>
            <a:br>
              <a:rPr>
                <a:uFillTx/>
              </a:rPr>
            </a:br>
            <a:r>
              <a:rPr>
                <a:uFillTx/>
              </a:rPr>
              <a:t>c. neurotransmitter receptors. </a:t>
            </a:r>
            <a:br>
              <a:rPr>
                <a:uFillTx/>
              </a:rPr>
            </a:br>
            <a:r>
              <a:rPr>
                <a:uFillTx/>
              </a:rPr>
              <a:t>d. neurotransmitter.</a:t>
            </a:r>
            <a:br>
              <a:rPr>
                <a:uFillTx/>
              </a:rPr>
            </a:br>
            <a:r>
              <a:rPr>
                <a:uFillTx/>
              </a:rPr>
              <a:t>e. acetylcholinesterase.</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3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8" name="6) The spinal cord is divided into all of the following regions  except  a. sacral. b. coccygeal. c. lumbar. d. cervical. e. thoracic.  7. Neurons that carry sensory information to the spinal cord are called  a. efferent neurons. b. effluentneurons. c. interneurons.  d. affluentneurons. e. afferent neuron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327369"/>
            <a:ext cx="8520604" cy="6203262"/>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256031" indent="128015" lvl="1" marL="0">
              <a:lnSpc>
                <a:spcPts val="2800"/>
              </a:lnSpc>
              <a:spcBef>
                <a:spcPts val="700"/>
              </a:spcBef>
              <a:buNone/>
              <a:defRPr sz="1642">
                <a:solidFill>
                  <a:srgbClr val="000000"/>
                </a:solidFill>
                <a:uFillTx/>
                <a:latin typeface="Times"/>
                <a:ea typeface="Times"/>
                <a:cs typeface="Times"/>
                <a:sym typeface="Times"/>
              </a:defRPr>
            </a:pPr>
            <a:r>
              <a:rPr>
                <a:uFillTx/>
              </a:rPr>
              <a:t>6) The spinal cord is divided into all of the following regions </a:t>
            </a:r>
            <a:br>
              <a:rPr>
                <a:uFillTx/>
              </a:rPr>
            </a:br>
            <a:r>
              <a:rPr i="1">
                <a:uFillTx/>
              </a:rPr>
              <a:t>except </a:t>
            </a:r>
            <a:br>
              <a:rPr>
                <a:uFillTx/>
              </a:rPr>
            </a:br>
            <a:r>
              <a:rPr>
                <a:uFillTx/>
              </a:rPr>
              <a:t>a. sacral.</a:t>
            </a:r>
            <a:br>
              <a:rPr>
                <a:uFillTx/>
              </a:rPr>
            </a:br>
            <a:r>
              <a:rPr>
                <a:uFillTx/>
              </a:rPr>
              <a:t>b. coccygeal. c. lumbar.</a:t>
            </a:r>
            <a:br>
              <a:rPr>
                <a:uFillTx/>
              </a:rPr>
            </a:br>
            <a:r>
              <a:rPr>
                <a:uFillTx/>
              </a:rPr>
              <a:t>d. cervical. e. thoracic. </a:t>
            </a:r>
            <a:br>
              <a:rPr>
                <a:uFillTx/>
              </a:rPr>
            </a:br>
            <a:r>
              <a:rPr>
                <a:uFillTx/>
              </a:rPr>
              <a:t>7. Neurons that carry sensory information to the spinal cord are called </a:t>
            </a:r>
            <a:br>
              <a:rPr>
                <a:uFillTx/>
              </a:rPr>
            </a:br>
            <a:r>
              <a:rPr>
                <a:uFillTx/>
              </a:rPr>
              <a:t>a. efferent neurons. b. effluentneurons. c. interneurons. </a:t>
            </a:r>
            <a:br>
              <a:rPr>
                <a:uFillTx/>
              </a:rPr>
            </a:br>
            <a:r>
              <a:rPr>
                <a:uFillTx/>
              </a:rPr>
              <a:t>d. affluentneurons. </a:t>
            </a:r>
            <a:r>
              <a:rPr>
                <a:uFillTx/>
              </a:rPr>
              <a:t>e. afferent neurons. </a:t>
            </a:r>
          </a:p>
          <a:p>
            <a:pPr defTabSz="256031" indent="0" marL="0">
              <a:lnSpc>
                <a:spcPts val="2800"/>
              </a:lnSpc>
              <a:spcBef>
                <a:spcPts val="600"/>
              </a:spcBef>
              <a:buNone/>
              <a:defRPr sz="1642">
                <a:solidFill>
                  <a:srgbClr val="000000"/>
                </a:solidFill>
                <a:uFillTx/>
                <a:latin typeface="Times"/>
                <a:ea typeface="Times"/>
                <a:cs typeface="Times"/>
                <a:sym typeface="Times"/>
              </a:defRPr>
            </a:pPr>
            <a:r>
              <a:rPr>
                <a:uFillTx/>
              </a:rPr>
              <a:t>8. The nerve fibers that stimulate skeletal muscles below the neck arise from neurosomas in</a:t>
            </a:r>
            <a:br>
              <a:rPr>
                <a:uFillTx/>
              </a:rPr>
            </a:br>
            <a:r>
              <a:rPr>
                <a:uFillTx/>
              </a:rPr>
              <a:t>a. the posterior horn.</a:t>
            </a:r>
            <a:br>
              <a:rPr>
                <a:uFillTx/>
              </a:rPr>
            </a:br>
            <a:r>
              <a:rPr>
                <a:uFillTx/>
              </a:rPr>
              <a:t>b. theanteriorhorn. </a:t>
            </a:r>
          </a:p>
          <a:p>
            <a:pPr defTabSz="256031" indent="0" marL="0">
              <a:lnSpc>
                <a:spcPts val="2800"/>
              </a:lnSpc>
              <a:spcBef>
                <a:spcPts val="600"/>
              </a:spcBef>
              <a:buNone/>
              <a:defRPr sz="1642">
                <a:solidFill>
                  <a:srgbClr val="000000"/>
                </a:solidFill>
                <a:uFillTx/>
                <a:latin typeface="Times"/>
                <a:ea typeface="Times"/>
                <a:cs typeface="Times"/>
                <a:sym typeface="Times"/>
              </a:defRPr>
            </a:pPr>
            <a:r>
              <a:rPr>
                <a:uFillTx/>
              </a:rPr>
              <a:t>c. the lateral horn.</a:t>
            </a:r>
            <a:br>
              <a:rPr>
                <a:uFillTx/>
              </a:rPr>
            </a:br>
            <a:r>
              <a:rPr>
                <a:uFillTx/>
              </a:rPr>
              <a:t>d. theposteriorrootganglion. e. the brain. </a:t>
            </a:r>
          </a:p>
          <a:p>
            <a:pPr defTabSz="256031" indent="0" marL="0">
              <a:lnSpc>
                <a:spcPts val="2800"/>
              </a:lnSpc>
              <a:spcBef>
                <a:spcPts val="600"/>
              </a:spcBef>
              <a:buNone/>
              <a:defRPr sz="1642">
                <a:solidFill>
                  <a:srgbClr val="000000"/>
                </a:solidFill>
                <a:uFillTx/>
                <a:latin typeface="Times"/>
                <a:ea typeface="Times"/>
                <a:cs typeface="Times"/>
                <a:sym typeface="Times"/>
              </a:defRPr>
            </a:pPr>
            <a:r>
              <a:rPr>
                <a:uFillTx/>
              </a:rPr>
              <a:t>9. A bundle of nerve fibers within a nerve is called a. the gray matter of the nerve.</a:t>
            </a:r>
            <a:br>
              <a:rPr>
                <a:uFillTx/>
              </a:rPr>
            </a:br>
            <a:r>
              <a:rPr>
                <a:uFillTx/>
              </a:rPr>
              <a:t>b. anendoneurium.</a:t>
            </a:r>
            <a:br>
              <a:rPr>
                <a:uFillTx/>
              </a:rPr>
            </a:br>
            <a:r>
              <a:rPr>
                <a:uFillTx/>
              </a:rPr>
              <a:t>c. a fascicle. </a:t>
            </a:r>
          </a:p>
          <a:p>
            <a:pPr defTabSz="256031" indent="0" marL="0">
              <a:lnSpc>
                <a:spcPts val="2800"/>
              </a:lnSpc>
              <a:spcBef>
                <a:spcPts val="600"/>
              </a:spcBef>
              <a:buNone/>
              <a:defRPr sz="1642">
                <a:solidFill>
                  <a:srgbClr val="000000"/>
                </a:solidFill>
                <a:uFillTx/>
                <a:latin typeface="Times"/>
                <a:ea typeface="Times"/>
                <a:cs typeface="Times"/>
                <a:sym typeface="Times"/>
              </a:defRPr>
            </a:pPr>
            <a:r>
              <a:rPr>
                <a:uFillTx/>
              </a:rPr>
              <a:t>d. thewhitematterofthenerve. e. a perineurium. </a:t>
            </a:r>
          </a:p>
          <a:p>
            <a:pPr defTabSz="256031" indent="0" marL="0">
              <a:lnSpc>
                <a:spcPts val="2800"/>
              </a:lnSpc>
              <a:spcBef>
                <a:spcPts val="600"/>
              </a:spcBef>
              <a:buNone/>
              <a:defRPr sz="1642">
                <a:solidFill>
                  <a:srgbClr val="000000"/>
                </a:solidFill>
                <a:uFillTx/>
                <a:latin typeface="Times"/>
                <a:ea typeface="Times"/>
                <a:cs typeface="Times"/>
                <a:sym typeface="Times"/>
              </a:defRPr>
            </a:pPr>
            <a:r>
              <a:rPr>
                <a:uFillTx/>
              </a:rPr>
              <a:t>10. Jerking your hand back when you are burned is an example of a. an alarm reflex.</a:t>
            </a:r>
            <a:br>
              <a:rPr>
                <a:uFillTx/>
              </a:rPr>
            </a:br>
            <a:r>
              <a:rPr>
                <a:uFillTx/>
              </a:rPr>
              <a:t>b. astretchreflex.</a:t>
            </a:r>
            <a:br>
              <a:rPr>
                <a:uFillTx/>
              </a:rPr>
            </a:br>
            <a:r>
              <a:rPr>
                <a:uFillTx/>
              </a:rPr>
              <a:t>c. decussation. </a:t>
            </a:r>
          </a:p>
          <a:p>
            <a:pPr defTabSz="256031" indent="0" marL="0">
              <a:lnSpc>
                <a:spcPts val="2800"/>
              </a:lnSpc>
              <a:spcBef>
                <a:spcPts val="600"/>
              </a:spcBef>
              <a:buNone/>
              <a:defRPr sz="1642">
                <a:solidFill>
                  <a:srgbClr val="000000"/>
                </a:solidFill>
                <a:uFillTx/>
                <a:latin typeface="Times"/>
                <a:ea typeface="Times"/>
                <a:cs typeface="Times"/>
                <a:sym typeface="Times"/>
              </a:defRPr>
            </a:pPr>
            <a:r>
              <a:rPr>
                <a:uFillTx/>
              </a:rPr>
              <a:t>d. avisceralreflex.</a:t>
            </a:r>
            <a:br>
              <a:rPr>
                <a:uFillTx/>
              </a:rPr>
            </a:br>
            <a:r>
              <a:rPr>
                <a:uFillTx/>
              </a:rPr>
              <a:t>e. a monosynaptic reflex.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3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0" name="The Nervous System II"/>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413273"/>
            <a:ext cx="8520604" cy="1037798"/>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defTabSz="182880">
              <a:lnSpc>
                <a:spcPts val="6700"/>
              </a:lnSpc>
              <a:spcBef>
                <a:spcPts val="400"/>
              </a:spcBef>
              <a:defRPr b="1" sz="3573">
                <a:solidFill>
                  <a:srgbClr val="80134D"/>
                </a:solidFill>
                <a:uFillTx/>
                <a:latin typeface="Times"/>
                <a:ea typeface="Times"/>
                <a:cs typeface="Times"/>
                <a:sym typeface="Times"/>
              </a:defRPr>
            </a:lvl1pPr>
          </a:lstStyle>
          <a:p>
            <a:pPr/>
            <a:r>
              <a:rPr>
                <a:uFillTx/>
              </a:rPr>
              <a:t>The Nervous System II </a:t>
            </a:r>
            <a:endParaRPr>
              <a:solidFill>
                <a:srgbClr val="000000"/>
              </a:solidFill>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1" name="THE BRAIN, CRANIAL NERVES, AND AUTONOMIC NERVOUS SYSTE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22510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defTabSz="457200" indent="0" marL="0">
              <a:lnSpc>
                <a:spcPts val="6200"/>
              </a:lnSpc>
              <a:spcBef>
                <a:spcPts val="1200"/>
              </a:spcBef>
              <a:buNone/>
              <a:defRPr b="1" sz="3700">
                <a:solidFill>
                  <a:srgbClr val="000000"/>
                </a:solidFill>
                <a:uFillTx/>
                <a:latin typeface="Times"/>
                <a:ea typeface="Times"/>
                <a:cs typeface="Times"/>
                <a:sym typeface="Times"/>
              </a:defRPr>
            </a:lvl1pPr>
          </a:lstStyle>
          <a:p>
            <a:pPr/>
            <a:r>
              <a:rPr>
                <a:uFillTx/>
              </a:rPr>
              <a:t>THE BRAIN, CRANIAL NERVES, AND AUTONOMIC NERVOUS SYSTEM </a:t>
            </a:r>
            <a:endParaRPr sz="1200">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10image34916384.png" id="162" name="page310image34916384.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27400" y="3546475"/>
            <a:ext cx="2032000" cy="2527300"/>
          </a:xfrm>
          <a:prstGeom prst="rect">
            <a:avLst/>
          </a:prstGeom>
          <a:ln w="12700">
            <a:miter lim="4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4" name="icle = little peri = around epi = upon gangli = knot…"/>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6020" y="1111249"/>
            <a:ext cx="8151960" cy="30226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3800"/>
              </a:lnSpc>
              <a:spcBef>
                <a:spcPts val="1200"/>
              </a:spcBef>
              <a:defRPr b="1" sz="2566">
                <a:uFillTx/>
                <a:latin typeface="Times"/>
                <a:ea typeface="Times"/>
                <a:cs typeface="Times"/>
                <a:sym typeface="Times"/>
              </a:defRPr>
            </a:pPr>
          </a:p>
          <a:p>
            <a:pPr defTabSz="457200">
              <a:lnSpc>
                <a:spcPts val="3800"/>
              </a:lnSpc>
              <a:spcBef>
                <a:spcPts val="1200"/>
              </a:spcBef>
              <a:defRPr b="1" sz="2566">
                <a:uFillTx/>
                <a:latin typeface="Times"/>
                <a:ea typeface="Times"/>
                <a:cs typeface="Times"/>
                <a:sym typeface="Times"/>
              </a:defRPr>
            </a:pPr>
            <a:r>
              <a:rPr b="0" i="1">
                <a:uFillTx/>
              </a:rPr>
              <a:t>icle </a:t>
            </a:r>
            <a:r>
              <a:rPr>
                <a:uFillTx/>
              </a:rPr>
              <a:t>= little</a:t>
            </a:r>
            <a:br>
              <a:rPr>
                <a:uFillTx/>
              </a:rPr>
            </a:br>
            <a:r>
              <a:rPr b="0" i="1">
                <a:uFillTx/>
              </a:rPr>
              <a:t>peri </a:t>
            </a:r>
            <a:r>
              <a:rPr>
                <a:uFillTx/>
              </a:rPr>
              <a:t>= around</a:t>
            </a:r>
            <a:br>
              <a:rPr>
                <a:uFillTx/>
              </a:rPr>
            </a:br>
            <a:r>
              <a:rPr b="0" i="1">
                <a:uFillTx/>
              </a:rPr>
              <a:t>epi </a:t>
            </a:r>
            <a:r>
              <a:rPr>
                <a:uFillTx/>
              </a:rPr>
              <a:t>= upon</a:t>
            </a:r>
            <a:br>
              <a:rPr>
                <a:uFillTx/>
              </a:rPr>
            </a:br>
            <a:r>
              <a:rPr b="0" i="1">
                <a:uFillTx/>
              </a:rPr>
              <a:t>gangli </a:t>
            </a:r>
            <a:r>
              <a:rPr>
                <a:uFillTx/>
              </a:rPr>
              <a:t>= knot</a:t>
            </a:r>
          </a:p>
          <a:p>
            <a:pPr defTabSz="457200">
              <a:lnSpc>
                <a:spcPts val="3800"/>
              </a:lnSpc>
              <a:spcBef>
                <a:spcPts val="1200"/>
              </a:spcBef>
              <a:defRPr b="1" sz="2566">
                <a:uFillTx/>
                <a:latin typeface="Times"/>
                <a:ea typeface="Times"/>
                <a:cs typeface="Times"/>
                <a:sym typeface="Times"/>
              </a:defRPr>
            </a:pPr>
            <a:r>
              <a:rPr b="0" i="1">
                <a:uFillTx/>
              </a:rPr>
              <a:t>ramus </a:t>
            </a:r>
            <a:r>
              <a:rPr>
                <a:uFillTx/>
              </a:rPr>
              <a:t>= branch </a:t>
            </a:r>
            <a:endParaRPr b="0" sz="1200">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4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4" name="Medical ter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527573"/>
            <a:ext cx="8520604" cy="572711"/>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defTabSz="914400">
              <a:defRPr sz="2700">
                <a:uFillTx/>
              </a:defRPr>
            </a:lvl1pPr>
          </a:lstStyle>
          <a:p>
            <a:pPr/>
            <a:r>
              <a:rPr>
                <a:uFillTx/>
              </a:rPr>
              <a:t>Medical term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5" name="cereb = brai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1766389"/>
            <a:ext cx="7219351" cy="4218538"/>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182880" indent="0" marL="0">
              <a:lnSpc>
                <a:spcPts val="2800"/>
              </a:lnSpc>
              <a:spcBef>
                <a:spcPts val="400"/>
              </a:spcBef>
              <a:buNone/>
              <a:defRPr b="1" sz="1906">
                <a:solidFill>
                  <a:srgbClr val="000000"/>
                </a:solidFill>
                <a:uFillTx/>
                <a:latin typeface="Times"/>
                <a:ea typeface="Times"/>
                <a:cs typeface="Times"/>
                <a:sym typeface="Times"/>
              </a:defRPr>
            </a:pPr>
            <a:r>
              <a:rPr b="0" i="1">
                <a:uFillTx/>
              </a:rPr>
              <a:t>cereb </a:t>
            </a:r>
            <a:r>
              <a:rPr>
                <a:uFillTx/>
              </a:rPr>
              <a:t>= brain; </a:t>
            </a:r>
          </a:p>
          <a:p>
            <a:pPr defTabSz="182880" indent="0" marL="0">
              <a:lnSpc>
                <a:spcPts val="2800"/>
              </a:lnSpc>
              <a:spcBef>
                <a:spcPts val="400"/>
              </a:spcBef>
              <a:buNone/>
              <a:defRPr b="1" sz="1906">
                <a:solidFill>
                  <a:srgbClr val="000000"/>
                </a:solidFill>
                <a:uFillTx/>
                <a:latin typeface="Times"/>
                <a:ea typeface="Times"/>
                <a:cs typeface="Times"/>
                <a:sym typeface="Times"/>
              </a:defRPr>
            </a:pPr>
            <a:r>
              <a:rPr b="0" i="1">
                <a:uFillTx/>
              </a:rPr>
              <a:t>ellum </a:t>
            </a:r>
            <a:r>
              <a:rPr>
                <a:uFillTx/>
              </a:rPr>
              <a:t>= little </a:t>
            </a:r>
            <a:endParaRPr b="0" baseline="20978" i="1">
              <a:uFillTx/>
            </a:endParaRPr>
          </a:p>
          <a:p>
            <a:pPr defTabSz="182880" indent="0" marL="0">
              <a:lnSpc>
                <a:spcPts val="2800"/>
              </a:lnSpc>
              <a:spcBef>
                <a:spcPts val="400"/>
              </a:spcBef>
              <a:buNone/>
              <a:defRPr b="1" sz="1906">
                <a:solidFill>
                  <a:srgbClr val="000000"/>
                </a:solidFill>
                <a:uFillTx/>
                <a:latin typeface="Times"/>
                <a:ea typeface="Times"/>
                <a:cs typeface="Times"/>
                <a:sym typeface="Times"/>
              </a:defRPr>
            </a:pPr>
            <a:r>
              <a:rPr b="0" i="1">
                <a:uFillTx/>
              </a:rPr>
              <a:t>foli </a:t>
            </a:r>
            <a:r>
              <a:rPr>
                <a:uFillTx/>
              </a:rPr>
              <a:t>= leaf</a:t>
            </a:r>
            <a:endParaRPr b="0" baseline="20978" i="1">
              <a:uFillTx/>
            </a:endParaRPr>
          </a:p>
          <a:p>
            <a:pPr defTabSz="182880" indent="0" marL="0">
              <a:lnSpc>
                <a:spcPts val="2800"/>
              </a:lnSpc>
              <a:spcBef>
                <a:spcPts val="400"/>
              </a:spcBef>
              <a:buNone/>
              <a:defRPr b="1" sz="1906">
                <a:solidFill>
                  <a:srgbClr val="000000"/>
                </a:solidFill>
                <a:uFillTx/>
                <a:latin typeface="Times"/>
                <a:ea typeface="Times"/>
                <a:cs typeface="Times"/>
                <a:sym typeface="Times"/>
              </a:defRPr>
            </a:pPr>
            <a:r>
              <a:rPr b="0" i="1">
                <a:uFillTx/>
              </a:rPr>
              <a:t>medulla </a:t>
            </a:r>
            <a:r>
              <a:rPr>
                <a:uFillTx/>
              </a:rPr>
              <a:t>= pith, inner core; </a:t>
            </a:r>
          </a:p>
          <a:p>
            <a:pPr defTabSz="182880" indent="0" marL="0">
              <a:lnSpc>
                <a:spcPts val="2800"/>
              </a:lnSpc>
              <a:spcBef>
                <a:spcPts val="400"/>
              </a:spcBef>
              <a:buNone/>
              <a:defRPr b="1" sz="1906">
                <a:solidFill>
                  <a:srgbClr val="000000"/>
                </a:solidFill>
                <a:uFillTx/>
                <a:latin typeface="Times"/>
                <a:ea typeface="Times"/>
                <a:cs typeface="Times"/>
                <a:sym typeface="Times"/>
              </a:defRPr>
            </a:pPr>
            <a:r>
              <a:rPr b="0" i="1">
                <a:uFillTx/>
              </a:rPr>
              <a:t>oblongata </a:t>
            </a:r>
            <a:r>
              <a:rPr>
                <a:uFillTx/>
              </a:rPr>
              <a:t>= elongated</a:t>
            </a:r>
          </a:p>
          <a:p>
            <a:pPr defTabSz="182880" indent="0" marL="0">
              <a:lnSpc>
                <a:spcPts val="2800"/>
              </a:lnSpc>
              <a:spcBef>
                <a:spcPts val="400"/>
              </a:spcBef>
              <a:buNone/>
              <a:defRPr b="1" sz="1906">
                <a:solidFill>
                  <a:srgbClr val="000000"/>
                </a:solidFill>
                <a:uFillTx/>
                <a:latin typeface="Times"/>
                <a:ea typeface="Times"/>
                <a:cs typeface="Times"/>
                <a:sym typeface="Times"/>
              </a:defRPr>
            </a:pPr>
            <a:r>
              <a:rPr b="0" i="1">
                <a:uFillTx/>
              </a:rPr>
              <a:t>pons </a:t>
            </a:r>
            <a:r>
              <a:rPr>
                <a:uFillTx/>
              </a:rPr>
              <a:t>= bridge</a:t>
            </a:r>
            <a:br>
              <a:rPr>
                <a:uFillTx/>
              </a:rPr>
            </a:br>
            <a:r>
              <a:rPr b="0" i="1">
                <a:uFillTx/>
              </a:rPr>
              <a:t>ped </a:t>
            </a:r>
            <a:r>
              <a:rPr>
                <a:uFillTx/>
              </a:rPr>
              <a:t>= foot; </a:t>
            </a:r>
            <a:r>
              <a:rPr b="0" i="1">
                <a:uFillTx/>
              </a:rPr>
              <a:t>uncle </a:t>
            </a:r>
            <a:r>
              <a:rPr>
                <a:uFillTx/>
              </a:rPr>
              <a:t>= little</a:t>
            </a:r>
            <a:br>
              <a:rPr>
                <a:uFillTx/>
              </a:rPr>
            </a:br>
            <a:r>
              <a:rPr b="0" i="1">
                <a:uFillTx/>
              </a:rPr>
              <a:t>substantia </a:t>
            </a:r>
            <a:r>
              <a:rPr>
                <a:uFillTx/>
              </a:rPr>
              <a:t>= substance; </a:t>
            </a:r>
            <a:r>
              <a:rPr b="0" i="1">
                <a:uFillTx/>
              </a:rPr>
              <a:t>nigra </a:t>
            </a:r>
            <a:r>
              <a:rPr>
                <a:uFillTx/>
              </a:rPr>
              <a:t>= black </a:t>
            </a:r>
            <a:endParaRPr b="0" baseline="20978" i="1">
              <a:uFillTx/>
            </a:endParaRPr>
          </a:p>
          <a:p>
            <a:pPr defTabSz="182880" indent="0" marL="0">
              <a:lnSpc>
                <a:spcPts val="2800"/>
              </a:lnSpc>
              <a:spcBef>
                <a:spcPts val="400"/>
              </a:spcBef>
              <a:buNone/>
              <a:defRPr b="1" sz="1906">
                <a:solidFill>
                  <a:srgbClr val="000000"/>
                </a:solidFill>
                <a:uFillTx/>
                <a:latin typeface="Times"/>
                <a:ea typeface="Times"/>
                <a:cs typeface="Times"/>
                <a:sym typeface="Times"/>
              </a:defRPr>
            </a:pPr>
            <a:r>
              <a:rPr b="0" i="1">
                <a:uFillTx/>
              </a:rPr>
              <a:t>coll </a:t>
            </a:r>
            <a:r>
              <a:rPr>
                <a:uFillTx/>
              </a:rPr>
              <a:t>= hill;  </a:t>
            </a:r>
            <a:r>
              <a:rPr b="0" i="1">
                <a:uFillTx/>
              </a:rPr>
              <a:t>cul </a:t>
            </a:r>
            <a:r>
              <a:rPr>
                <a:uFillTx/>
              </a:rPr>
              <a:t>= little</a:t>
            </a:r>
            <a:br>
              <a:rPr>
                <a:uFillTx/>
              </a:rPr>
            </a:br>
            <a:r>
              <a:rPr b="0" i="1">
                <a:uFillTx/>
              </a:rPr>
              <a:t>thalamus </a:t>
            </a:r>
            <a:r>
              <a:rPr>
                <a:uFillTx/>
              </a:rPr>
              <a:t>= chamber, inner room </a:t>
            </a:r>
            <a:endParaRPr b="0">
              <a:uFillTx/>
            </a:endParaRPr>
          </a:p>
          <a:p>
            <a:pPr defTabSz="182880" indent="0" marL="0">
              <a:lnSpc>
                <a:spcPts val="2600"/>
              </a:lnSpc>
              <a:spcBef>
                <a:spcPts val="400"/>
              </a:spcBef>
              <a:buNone/>
              <a:defRPr b="1" sz="1786">
                <a:solidFill>
                  <a:srgbClr val="000000"/>
                </a:solidFill>
                <a:uFillTx/>
                <a:latin typeface="Times"/>
                <a:ea typeface="Times"/>
                <a:cs typeface="Times"/>
                <a:sym typeface="Times"/>
              </a:defRPr>
            </a:pPr>
            <a:r>
              <a:rPr b="0" i="1">
                <a:uFillTx/>
              </a:rPr>
              <a:t>cortex </a:t>
            </a:r>
            <a:r>
              <a:rPr>
                <a:uFillTx/>
              </a:rPr>
              <a:t>= bark, rind </a:t>
            </a:r>
            <a:endParaRPr b="0" sz="480">
              <a:uFillTx/>
            </a:endParaRPr>
          </a:p>
          <a:p>
            <a:pPr defTabSz="182880" indent="0" marL="0">
              <a:lnSpc>
                <a:spcPts val="1000"/>
              </a:lnSpc>
              <a:spcBef>
                <a:spcPts val="400"/>
              </a:spcBef>
              <a:buNone/>
              <a:defRPr b="1" sz="426">
                <a:solidFill>
                  <a:srgbClr val="000000"/>
                </a:solidFill>
                <a:uFillTx/>
                <a:latin typeface="Times"/>
                <a:ea typeface="Times"/>
                <a:cs typeface="Times"/>
                <a:sym typeface="Times"/>
              </a:defRPr>
            </a:pPr>
            <a:endParaRPr b="0" sz="480">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4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7" name="Major Landmark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8520604" cy="4785177"/>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182880" indent="0" marL="0">
              <a:lnSpc>
                <a:spcPts val="3400"/>
              </a:lnSpc>
              <a:spcBef>
                <a:spcPts val="400"/>
              </a:spcBef>
              <a:buNone/>
              <a:defRPr b="1" sz="2106">
                <a:solidFill>
                  <a:srgbClr val="005266"/>
                </a:solidFill>
                <a:uFillTx/>
                <a:latin typeface="Times"/>
                <a:ea typeface="Times"/>
                <a:cs typeface="Times"/>
                <a:sym typeface="Times"/>
              </a:defRPr>
            </a:pPr>
            <a:r>
              <a:rPr>
                <a:uFillTx/>
              </a:rPr>
              <a:t>Major Landmarks </a:t>
            </a:r>
            <a:endParaRPr b="0">
              <a:solidFill>
                <a:srgbClr val="000000"/>
              </a:solidFill>
              <a:uFillTx/>
            </a:endParaRPr>
          </a:p>
          <a:p>
            <a:pPr defTabSz="182880" indent="0" marL="0">
              <a:lnSpc>
                <a:spcPts val="3100"/>
              </a:lnSpc>
              <a:spcBef>
                <a:spcPts val="400"/>
              </a:spcBef>
              <a:buNone/>
              <a:defRPr sz="2106">
                <a:solidFill>
                  <a:srgbClr val="000000"/>
                </a:solidFill>
                <a:uFillTx/>
                <a:latin typeface="Times"/>
                <a:ea typeface="Times"/>
                <a:cs typeface="Times"/>
                <a:sym typeface="Times"/>
              </a:defRPr>
            </a:pPr>
            <a:r>
              <a:rPr>
                <a:uFillTx/>
              </a:rPr>
              <a:t>A broad overview of the brain’s gross anatomy will provide important points of ref- erence as we progress through a more detailed study. The largest, most conspicuous part of the brain is the </a:t>
            </a:r>
            <a:r>
              <a:rPr b="1">
                <a:uFillTx/>
              </a:rPr>
              <a:t>cerebrum</a:t>
            </a:r>
            <a:r>
              <a:rPr>
                <a:uFillTx/>
              </a:rPr>
              <a:t>, composed of a pair of half-globes called the </a:t>
            </a:r>
            <a:r>
              <a:rPr b="1">
                <a:uFillTx/>
              </a:rPr>
              <a:t>cerebral hemispheres </a:t>
            </a:r>
            <a:r>
              <a:rPr>
                <a:uFillTx/>
              </a:rPr>
              <a:t>(fig. 9.1). The cerebral surface is marked by thick folds called </a:t>
            </a:r>
            <a:r>
              <a:rPr b="1">
                <a:uFillTx/>
              </a:rPr>
              <a:t>gyri</a:t>
            </a:r>
            <a:r>
              <a:rPr baseline="18987">
                <a:uFillTx/>
              </a:rPr>
              <a:t> </a:t>
            </a:r>
            <a:r>
              <a:rPr>
                <a:uFillTx/>
              </a:rPr>
              <a:t> (</a:t>
            </a:r>
            <a:r>
              <a:rPr i="1">
                <a:uFillTx/>
              </a:rPr>
              <a:t>gyrus</a:t>
            </a:r>
            <a:r>
              <a:rPr>
                <a:uFillTx/>
              </a:rPr>
              <a:t>) separated by shallow</a:t>
            </a:r>
            <a:r>
              <a:rPr>
                <a:uFillTx/>
              </a:rPr>
              <a:t> </a:t>
            </a:r>
            <a:r>
              <a:rPr>
                <a:uFillTx/>
              </a:rPr>
              <a:t>grooves called </a:t>
            </a:r>
            <a:r>
              <a:rPr b="1">
                <a:uFillTx/>
              </a:rPr>
              <a:t>sulci</a:t>
            </a:r>
            <a:r>
              <a:rPr b="1" baseline="18987">
                <a:uFillTx/>
              </a:rPr>
              <a:t> </a:t>
            </a:r>
            <a:r>
              <a:rPr>
                <a:uFillTx/>
              </a:rPr>
              <a:t>(</a:t>
            </a:r>
            <a:r>
              <a:rPr i="1">
                <a:uFillTx/>
              </a:rPr>
              <a:t>sulcus</a:t>
            </a:r>
            <a:r>
              <a:rPr>
                <a:uFillTx/>
              </a:rPr>
              <a:t>). The left and right hemispheres are separated by a very deep groove, the </a:t>
            </a:r>
            <a:r>
              <a:rPr b="1">
                <a:uFillTx/>
              </a:rPr>
              <a:t>longitudinal fissure. </a:t>
            </a:r>
            <a:r>
              <a:rPr>
                <a:uFillTx/>
              </a:rPr>
              <a:t>At the bottom of this fissure, the hemispheres are connected by a prominent bundle of nerve fibers called the </a:t>
            </a:r>
            <a:r>
              <a:rPr b="1">
                <a:uFillTx/>
              </a:rPr>
              <a:t>corpus callosum</a:t>
            </a:r>
            <a:r>
              <a:rPr>
                <a:uFillTx/>
              </a:rPr>
              <a:t>—a conspicuous landmark in the bisected brain. </a:t>
            </a:r>
          </a:p>
          <a:p>
            <a:pPr defTabSz="182880" indent="0" marL="0">
              <a:lnSpc>
                <a:spcPts val="3100"/>
              </a:lnSpc>
              <a:spcBef>
                <a:spcPts val="400"/>
              </a:spcBef>
              <a:buNone/>
              <a:defRPr sz="2106">
                <a:solidFill>
                  <a:srgbClr val="000000"/>
                </a:solidFill>
                <a:uFillTx/>
                <a:latin typeface="Times"/>
                <a:ea typeface="Times"/>
                <a:cs typeface="Times"/>
                <a:sym typeface="Times"/>
              </a:defRPr>
            </a:pPr>
          </a:p>
          <a:p>
            <a:pPr defTabSz="182880" indent="0" marL="0">
              <a:lnSpc>
                <a:spcPts val="3000"/>
              </a:lnSpc>
              <a:buNone/>
              <a:defRPr sz="2106">
                <a:solidFill>
                  <a:srgbClr val="000000"/>
                </a:solidFill>
                <a:uFillTx/>
                <a:latin typeface="Times"/>
                <a:ea typeface="Times"/>
                <a:cs typeface="Times"/>
                <a:sym typeface="Times"/>
              </a:defRPr>
            </a:pPr>
            <a:r>
              <a:rPr>
                <a:uFillTx/>
              </a:rPr>
              <a:t> </a:t>
            </a:r>
            <a:r>
              <a:rPr>
                <a:uFillTx/>
              </a:rPr>
              <a:t> </a:t>
            </a:r>
          </a:p>
          <a:p>
            <a:pPr defTabSz="182880" indent="0" marL="0">
              <a:lnSpc>
                <a:spcPts val="3000"/>
              </a:lnSpc>
              <a:buNone/>
              <a:defRPr sz="2106">
                <a:solidFill>
                  <a:srgbClr val="000000"/>
                </a:solidFill>
                <a:uFillTx/>
                <a:latin typeface="Times"/>
                <a:ea typeface="Times"/>
                <a:cs typeface="Times"/>
                <a:sym typeface="Times"/>
              </a:defRPr>
            </a:pPr>
            <a:r>
              <a:rPr>
                <a:uFillTx/>
              </a:rPr>
              <a:t> </a:t>
            </a:r>
            <a:r>
              <a:rPr>
                <a:uFillTx/>
              </a:rPr>
              <a:t> </a:t>
            </a:r>
            <a:r>
              <a:rPr>
                <a:uFillTx/>
              </a:rPr>
              <a:t> </a:t>
            </a:r>
            <a:r>
              <a:rPr>
                <a:uFillTx/>
              </a:rPr>
              <a:t> </a:t>
            </a:r>
            <a:r>
              <a:rPr>
                <a:uFillTx/>
              </a:rPr>
              <a:t> </a:t>
            </a:r>
            <a:r>
              <a:rPr>
                <a:uFillTx/>
              </a:rPr>
              <a:t> </a:t>
            </a:r>
            <a:r>
              <a:rPr>
                <a:uFillTx/>
              </a:rPr>
              <a:t> </a:t>
            </a:r>
            <a:r>
              <a:rPr>
                <a:uFillTx/>
              </a:rPr>
              <a:t> </a:t>
            </a:r>
          </a:p>
          <a:p>
            <a:pPr defTabSz="182880" indent="0" marL="0">
              <a:lnSpc>
                <a:spcPts val="3100"/>
              </a:lnSpc>
              <a:spcBef>
                <a:spcPts val="400"/>
              </a:spcBef>
              <a:buNone/>
              <a:defRPr sz="2106">
                <a:solidFill>
                  <a:srgbClr val="000000"/>
                </a:solidFill>
                <a:uFillTx/>
                <a:latin typeface="Times"/>
                <a:ea typeface="Times"/>
                <a:cs typeface="Times"/>
                <a:sym typeface="Times"/>
              </a:defRPr>
            </a:pPr>
            <a:r>
              <a:rPr>
                <a:uFillTx/>
              </a:rPr>
              <a:t>grooves called </a:t>
            </a:r>
            <a:r>
              <a:rPr b="1">
                <a:uFillTx/>
              </a:rPr>
              <a:t>sulci</a:t>
            </a:r>
            <a:r>
              <a:rPr baseline="18987">
                <a:uFillTx/>
              </a:rPr>
              <a:t>2 </a:t>
            </a:r>
            <a:r>
              <a:rPr>
                <a:uFillTx/>
              </a:rPr>
              <a:t>(SUL-sye; singular, </a:t>
            </a:r>
            <a:r>
              <a:rPr i="1">
                <a:uFillTx/>
              </a:rPr>
              <a:t>sulcus</a:t>
            </a:r>
            <a:r>
              <a:rPr>
                <a:uFillTx/>
              </a:rPr>
              <a:t>). The left and right hemispheres are separated by a very deep groove, the </a:t>
            </a:r>
            <a:r>
              <a:rPr b="1">
                <a:uFillTx/>
              </a:rPr>
              <a:t>longitudinal fissure. </a:t>
            </a:r>
            <a:r>
              <a:rPr>
                <a:uFillTx/>
              </a:rPr>
              <a:t>At the bottom of this fissure, the hemispheres are connected by a prominent bundle of nerve fibers called the </a:t>
            </a:r>
            <a:r>
              <a:rPr b="1">
                <a:uFillTx/>
              </a:rPr>
              <a:t>corpus callosum</a:t>
            </a:r>
            <a:r>
              <a:rPr baseline="18987">
                <a:uFillTx/>
              </a:rPr>
              <a:t>3</a:t>
            </a:r>
            <a:r>
              <a:rPr>
                <a:uFillTx/>
              </a:rPr>
              <a:t>—a conspicuous landmark in the bisected brain (fig. 9.2) </a:t>
            </a: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1image34372032.png" id="168" name="page301image34372032.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12701" cy="635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1image34371072.png" id="169" name="page301image34371072.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38101" cy="508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1image34422784.png" id="170" name="page301image34422784.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4"/>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63501" cy="508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1image51468640.png" id="171" name="page301image51468640.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5"/>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177801" cy="1778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9image34124544.png" id="172" name="page309image34124544.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6"/>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7" y="640950"/>
            <a:ext cx="3806118" cy="4604932"/>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2image34426240.png" id="173" name="page302image34426240.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7"/>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25401" cy="2032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2image34435456.png" id="174" name="page302image3443545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8"/>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12701" cy="2032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2image34426240.png" id="175" name="page302image34426240.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7"/>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25401" cy="2032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2image34435456.png" id="176" name="page302image3443545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8"/>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12701" cy="2032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1image51468640.png" id="177" name="page301image51468640.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5"/>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177801" cy="1778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1image49495616.png" id="178" name="page301image4949561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9"/>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203201" cy="254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1image49488320.png" id="179" name="page301image49488320.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10"/>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203201" cy="254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1image49483136.png" id="180" name="page301image4948313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11"/>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203201" cy="127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1image49481216.png" id="181" name="page301image4948121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1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40950"/>
            <a:ext cx="203201" cy="12701"/>
          </a:xfrm>
          <a:prstGeom prst="rect">
            <a:avLst/>
          </a:prstGeom>
          <a:ln w="12700">
            <a:miter lim="4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4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3" name="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03300" y="1793874"/>
            <a:ext cx="190500" cy="457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800"/>
              </a:lnSpc>
              <a:defRPr sz="1200">
                <a:uFillTx/>
                <a:latin typeface="Times"/>
                <a:ea typeface="Times"/>
                <a:cs typeface="Times"/>
                <a:sym typeface="Times"/>
              </a:defRPr>
            </a:lvl1pPr>
          </a:lstStyle>
          <a:p>
            <a:pPr/>
            <a:r>
              <a:rPr>
                <a:uFillTx/>
              </a:rPr>
              <a:t> </a:t>
            </a: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534image50107056.png" id="184" name="page534image5010705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89000" y="222250"/>
            <a:ext cx="7137400" cy="6413500"/>
          </a:xfrm>
          <a:prstGeom prst="rect">
            <a:avLst/>
          </a:prstGeom>
          <a:ln w="12700">
            <a:miter lim="400000"/>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5" name="(1) Cerebru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74239" y="1098550"/>
            <a:ext cx="995522" cy="5969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500"/>
              </a:lnSpc>
              <a:spcBef>
                <a:spcPts val="1200"/>
              </a:spcBef>
              <a:defRPr sz="1066">
                <a:uFillTx/>
                <a:latin typeface="+mn-lt"/>
                <a:ea typeface="+mn-ea"/>
                <a:cs typeface="+mn-cs"/>
                <a:sym typeface="Helvetica"/>
              </a:defRPr>
            </a:lvl1pPr>
          </a:lstStyle>
          <a:p>
            <a:pPr/>
            <a:r>
              <a:rPr>
                <a:uFillTx/>
              </a:rPr>
              <a:t>(1) Cerebrum </a:t>
            </a:r>
            <a:endParaRPr sz="1200">
              <a:uFillTx/>
              <a:latin typeface="Times"/>
              <a:ea typeface="Times"/>
              <a:cs typeface="Times"/>
              <a:sym typeface="Times"/>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6" name="(2) Corpus callosu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334233" y="2317750"/>
            <a:ext cx="1402134" cy="5969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500"/>
              </a:lnSpc>
              <a:spcBef>
                <a:spcPts val="1200"/>
              </a:spcBef>
              <a:defRPr sz="1066">
                <a:uFillTx/>
                <a:latin typeface="+mn-lt"/>
                <a:ea typeface="+mn-ea"/>
                <a:cs typeface="+mn-cs"/>
                <a:sym typeface="Helvetica"/>
              </a:defRPr>
            </a:lvl1pPr>
          </a:lstStyle>
          <a:p>
            <a:pPr/>
            <a:r>
              <a:rPr>
                <a:uFillTx/>
              </a:rPr>
              <a:t>(2) Corpus callosum </a:t>
            </a:r>
            <a:endParaRPr sz="1200">
              <a:uFillTx/>
              <a:latin typeface="Times"/>
              <a:ea typeface="Times"/>
              <a:cs typeface="Times"/>
              <a:sym typeface="Times"/>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7" name="Pon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11491" y="3956050"/>
            <a:ext cx="566485" cy="5969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lvl1pPr defTabSz="457200">
              <a:lnSpc>
                <a:spcPts val="2500"/>
              </a:lnSpc>
              <a:spcBef>
                <a:spcPts val="1200"/>
              </a:spcBef>
              <a:defRPr sz="1066">
                <a:uFillTx/>
                <a:latin typeface="+mn-lt"/>
                <a:ea typeface="+mn-ea"/>
                <a:cs typeface="+mn-cs"/>
                <a:sym typeface="Helvetica"/>
              </a:defRPr>
            </a:lvl1pPr>
          </a:lstStyle>
          <a:p>
            <a:pPr/>
            <a:r>
              <a:rPr>
                <a:uFillTx/>
              </a:rPr>
              <a:t>Pons </a:t>
            </a:r>
            <a:endParaRPr sz="1200">
              <a:uFillTx/>
              <a:latin typeface="Times"/>
              <a:ea typeface="Times"/>
              <a:cs typeface="Times"/>
              <a:sym typeface="Times"/>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8" name="Medulla"/>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35074" y="4781550"/>
            <a:ext cx="664452" cy="5969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500"/>
              </a:lnSpc>
              <a:spcBef>
                <a:spcPts val="1200"/>
              </a:spcBef>
              <a:defRPr sz="1066">
                <a:uFillTx/>
                <a:latin typeface="+mn-lt"/>
                <a:ea typeface="+mn-ea"/>
                <a:cs typeface="+mn-cs"/>
                <a:sym typeface="Helvetica"/>
              </a:defRPr>
            </a:lvl1pPr>
          </a:lstStyle>
          <a:p>
            <a:pPr/>
            <a:r>
              <a:rPr>
                <a:uFillTx/>
              </a:rPr>
              <a:t>Medulla </a:t>
            </a:r>
            <a:endParaRPr sz="1200">
              <a:uFillTx/>
              <a:latin typeface="Times"/>
              <a:ea typeface="Times"/>
              <a:cs typeface="Times"/>
              <a:sym typeface="Times"/>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9" name=") Cerebellu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49755" y="4324350"/>
            <a:ext cx="965491" cy="5969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500"/>
              </a:lnSpc>
              <a:spcBef>
                <a:spcPts val="1200"/>
              </a:spcBef>
              <a:defRPr sz="1066">
                <a:uFillTx/>
                <a:latin typeface="+mn-lt"/>
                <a:ea typeface="+mn-ea"/>
                <a:cs typeface="+mn-cs"/>
                <a:sym typeface="Helvetica"/>
              </a:defRPr>
            </a:lvl1pPr>
          </a:lstStyle>
          <a:p>
            <a:pPr/>
            <a:r>
              <a:rPr>
                <a:uFillTx/>
              </a:rPr>
              <a:t>) Cerebellum </a:t>
            </a:r>
            <a:endParaRPr sz="1200">
              <a:uFillTx/>
              <a:latin typeface="Times"/>
              <a:ea typeface="Times"/>
              <a:cs typeface="Times"/>
              <a:sym typeface="Times"/>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4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534image50106224.png" id="191" name="page534image50106224.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63650" y="219075"/>
            <a:ext cx="6159500" cy="5651500"/>
          </a:xfrm>
          <a:prstGeom prst="rect">
            <a:avLst/>
          </a:prstGeom>
          <a:ln w="12700">
            <a:miter lim="400000"/>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2" name="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47750" y="1514474"/>
            <a:ext cx="190500" cy="457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800"/>
              </a:lnSpc>
              <a:defRPr sz="1200">
                <a:uFillTx/>
                <a:latin typeface="Times"/>
                <a:ea typeface="Times"/>
                <a:cs typeface="Times"/>
                <a:sym typeface="Times"/>
              </a:defRPr>
            </a:lvl1pPr>
          </a:lstStyle>
          <a:p>
            <a:pPr/>
            <a:r>
              <a:rPr>
                <a:uFillTx/>
              </a:rPr>
              <a:t>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3" name="3) Frontal lob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11339" y="1146175"/>
            <a:ext cx="1063522" cy="5969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500"/>
              </a:lnSpc>
              <a:spcBef>
                <a:spcPts val="1200"/>
              </a:spcBef>
              <a:defRPr sz="1066">
                <a:uFillTx/>
                <a:latin typeface="+mn-lt"/>
                <a:ea typeface="+mn-ea"/>
                <a:cs typeface="+mn-cs"/>
                <a:sym typeface="Helvetica"/>
              </a:defRPr>
            </a:lvl1pPr>
          </a:lstStyle>
          <a:p>
            <a:pPr/>
            <a:r>
              <a:rPr>
                <a:uFillTx/>
              </a:rPr>
              <a:t>3) Frontal lobe </a:t>
            </a:r>
            <a:endParaRPr sz="1200">
              <a:uFillTx/>
              <a:latin typeface="Times"/>
              <a:ea typeface="Times"/>
              <a:cs typeface="Times"/>
              <a:sym typeface="Times"/>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4" name="Parietal lob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675233" y="955675"/>
            <a:ext cx="943133" cy="5969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500"/>
              </a:lnSpc>
              <a:spcBef>
                <a:spcPts val="1200"/>
              </a:spcBef>
              <a:defRPr sz="1066">
                <a:uFillTx/>
                <a:latin typeface="+mn-lt"/>
                <a:ea typeface="+mn-ea"/>
                <a:cs typeface="+mn-cs"/>
                <a:sym typeface="Helvetica"/>
              </a:defRPr>
            </a:lvl1pPr>
          </a:lstStyle>
          <a:p>
            <a:pPr/>
            <a:r>
              <a:rPr>
                <a:uFillTx/>
              </a:rPr>
              <a:t>Parietal lobe </a:t>
            </a:r>
            <a:endParaRPr sz="1200">
              <a:uFillTx/>
              <a:latin typeface="Times"/>
              <a:ea typeface="Times"/>
              <a:cs typeface="Times"/>
              <a:sym typeface="Times"/>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5" name="Occipital lob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24670" y="2746375"/>
            <a:ext cx="1003261" cy="5969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500"/>
              </a:lnSpc>
              <a:spcBef>
                <a:spcPts val="1200"/>
              </a:spcBef>
              <a:defRPr sz="1066">
                <a:uFillTx/>
                <a:latin typeface="+mn-lt"/>
                <a:ea typeface="+mn-ea"/>
                <a:cs typeface="+mn-cs"/>
                <a:sym typeface="Helvetica"/>
              </a:defRPr>
            </a:lvl1pPr>
          </a:lstStyle>
          <a:p>
            <a:pPr/>
            <a:r>
              <a:rPr>
                <a:uFillTx/>
              </a:rPr>
              <a:t>Occipital lobe </a:t>
            </a:r>
            <a:endParaRPr sz="1200">
              <a:uFillTx/>
              <a:latin typeface="Times"/>
              <a:ea typeface="Times"/>
              <a:cs typeface="Times"/>
              <a:sym typeface="Times"/>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6" name="Cerebellu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97455" y="4752975"/>
            <a:ext cx="882740" cy="5969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500"/>
              </a:lnSpc>
              <a:spcBef>
                <a:spcPts val="1200"/>
              </a:spcBef>
              <a:defRPr sz="1066">
                <a:uFillTx/>
                <a:latin typeface="+mn-lt"/>
                <a:ea typeface="+mn-ea"/>
                <a:cs typeface="+mn-cs"/>
                <a:sym typeface="Helvetica"/>
              </a:defRPr>
            </a:lvl1pPr>
          </a:lstStyle>
          <a:p>
            <a:pPr/>
            <a:r>
              <a:rPr>
                <a:uFillTx/>
              </a:rPr>
              <a:t>Cerebellum </a:t>
            </a:r>
            <a:endParaRPr sz="1200">
              <a:uFillTx/>
              <a:latin typeface="Times"/>
              <a:ea typeface="Times"/>
              <a:cs typeface="Times"/>
              <a:sym typeface="Times"/>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7" name="Temporal lob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70317" y="4244975"/>
            <a:ext cx="1040966" cy="5969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500"/>
              </a:lnSpc>
              <a:spcBef>
                <a:spcPts val="1200"/>
              </a:spcBef>
              <a:defRPr sz="1066">
                <a:uFillTx/>
                <a:latin typeface="+mn-lt"/>
                <a:ea typeface="+mn-ea"/>
                <a:cs typeface="+mn-cs"/>
                <a:sym typeface="Helvetica"/>
              </a:defRPr>
            </a:lvl1pPr>
          </a:lstStyle>
          <a:p>
            <a:pPr/>
            <a:r>
              <a:rPr>
                <a:uFillTx/>
              </a:rPr>
              <a:t>Temporal lobe </a:t>
            </a:r>
            <a:endParaRPr sz="1200">
              <a:uFillTx/>
              <a:latin typeface="Times"/>
              <a:ea typeface="Times"/>
              <a:cs typeface="Times"/>
              <a:sym typeface="Times"/>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4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9" name="The cerebellum  is the second-largest part of the brain. It lies at the rear of the head beneath the cerebrum. Like the cerebrum, it is composed of right and left hemispheres. It is marked by slender gyri, here called folia, separated by shallow sulci.…"/>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0098" y="854023"/>
            <a:ext cx="8520604" cy="4137725"/>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292607" indent="0" marL="0">
              <a:lnSpc>
                <a:spcPts val="4200"/>
              </a:lnSpc>
              <a:spcBef>
                <a:spcPts val="700"/>
              </a:spcBef>
              <a:buNone/>
              <a:defRPr sz="2709">
                <a:solidFill>
                  <a:srgbClr val="000000"/>
                </a:solidFill>
                <a:uFillTx/>
                <a:latin typeface="Times"/>
                <a:ea typeface="Times"/>
                <a:cs typeface="Times"/>
                <a:sym typeface="Times"/>
              </a:defRPr>
            </a:pPr>
            <a:r>
              <a:rPr>
                <a:uFillTx/>
              </a:rPr>
              <a:t>The </a:t>
            </a:r>
            <a:r>
              <a:rPr b="1">
                <a:uFillTx/>
              </a:rPr>
              <a:t>cerebellum</a:t>
            </a:r>
            <a:r>
              <a:rPr b="1" baseline="14763">
                <a:uFillTx/>
              </a:rPr>
              <a:t> </a:t>
            </a:r>
            <a:r>
              <a:rPr>
                <a:uFillTx/>
              </a:rPr>
              <a:t> is the second-largest part of the brain. It lies at the rear of the head beneath the cerebrum. Like the cerebrum, it is composed of right and left hemispheres. It is marked by slender gyri, here called </a:t>
            </a:r>
            <a:r>
              <a:rPr b="1">
                <a:uFillTx/>
              </a:rPr>
              <a:t>folia,</a:t>
            </a:r>
            <a:r>
              <a:rPr baseline="14763">
                <a:uFillTx/>
              </a:rPr>
              <a:t> </a:t>
            </a:r>
            <a:r>
              <a:rPr>
                <a:uFillTx/>
              </a:rPr>
              <a:t>separated by shallow sulci. </a:t>
            </a:r>
          </a:p>
          <a:p>
            <a:pPr defTabSz="292607" indent="0" marL="0">
              <a:lnSpc>
                <a:spcPts val="4200"/>
              </a:lnSpc>
              <a:spcBef>
                <a:spcPts val="700"/>
              </a:spcBef>
              <a:buNone/>
              <a:defRPr sz="2709">
                <a:solidFill>
                  <a:srgbClr val="000000"/>
                </a:solidFill>
                <a:uFillTx/>
                <a:latin typeface="Times"/>
                <a:ea typeface="Times"/>
                <a:cs typeface="Times"/>
                <a:sym typeface="Times"/>
              </a:defRPr>
            </a:pPr>
            <a:r>
              <a:rPr>
                <a:uFillTx/>
              </a:rPr>
              <a:t>The third major part of the brain is the </a:t>
            </a:r>
            <a:r>
              <a:rPr b="1">
                <a:uFillTx/>
              </a:rPr>
              <a:t>brainstem, </a:t>
            </a:r>
            <a:r>
              <a:rPr>
                <a:uFillTx/>
              </a:rPr>
              <a:t>the smallest of all and yet least dispensable to survival.</a:t>
            </a:r>
          </a:p>
          <a:p>
            <a:pPr defTabSz="292607" indent="0" marL="0">
              <a:lnSpc>
                <a:spcPts val="4200"/>
              </a:lnSpc>
              <a:spcBef>
                <a:spcPts val="700"/>
              </a:spcBef>
              <a:buNone/>
              <a:defRPr sz="2709">
                <a:solidFill>
                  <a:srgbClr val="000000"/>
                </a:solidFill>
                <a:uFillTx/>
                <a:latin typeface="Times"/>
                <a:ea typeface="Times"/>
                <a:cs typeface="Times"/>
                <a:sym typeface="Times"/>
              </a:defRPr>
            </a:pPr>
            <a:r>
              <a:rPr>
                <a:uFillTx/>
              </a:rPr>
              <a:t>At the foramen magnum of the skull, the brainstem connects to the spinal cord.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4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1" name="Mening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11334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306324" indent="0" marL="0">
              <a:lnSpc>
                <a:spcPts val="4500"/>
              </a:lnSpc>
              <a:spcBef>
                <a:spcPts val="800"/>
              </a:spcBef>
              <a:buNone/>
              <a:defRPr b="1" sz="2590">
                <a:solidFill>
                  <a:srgbClr val="005266"/>
                </a:solidFill>
                <a:uFillTx/>
                <a:latin typeface="Times"/>
                <a:ea typeface="Times"/>
                <a:cs typeface="Times"/>
                <a:sym typeface="Times"/>
              </a:defRPr>
            </a:pPr>
            <a:r>
              <a:rPr>
                <a:uFillTx/>
              </a:rPr>
              <a:t>Meninges </a:t>
            </a:r>
          </a:p>
          <a:p>
            <a:pPr defTabSz="306324" indent="0" marL="0">
              <a:lnSpc>
                <a:spcPts val="4100"/>
              </a:lnSpc>
              <a:spcBef>
                <a:spcPts val="800"/>
              </a:spcBef>
              <a:buNone/>
              <a:defRPr sz="2590">
                <a:solidFill>
                  <a:srgbClr val="000000"/>
                </a:solidFill>
                <a:uFillTx/>
                <a:latin typeface="Times"/>
                <a:ea typeface="Times"/>
                <a:cs typeface="Times"/>
                <a:sym typeface="Times"/>
              </a:defRPr>
            </a:pPr>
            <a:r>
              <a:rPr>
                <a:uFillTx/>
              </a:rPr>
              <a:t>the brain is enveloped in three connective tissue membranes, the </a:t>
            </a:r>
            <a:r>
              <a:rPr b="1">
                <a:uFillTx/>
              </a:rPr>
              <a:t>meninges</a:t>
            </a:r>
            <a:endParaRPr b="1">
              <a:uFillTx/>
            </a:endParaRPr>
          </a:p>
          <a:p>
            <a:pPr defTabSz="306324" indent="-259750" marL="259750">
              <a:lnSpc>
                <a:spcPts val="4100"/>
              </a:lnSpc>
              <a:spcBef>
                <a:spcPts val="800"/>
              </a:spcBef>
              <a:buSzPct val="60000"/>
              <a:buBlip>
                <a:blip r:embed="rId2"/>
              </a:buBlip>
              <a:defRPr b="1" sz="2590">
                <a:solidFill>
                  <a:srgbClr val="000000"/>
                </a:solidFill>
                <a:uFillTx/>
                <a:latin typeface="Times"/>
                <a:ea typeface="Times"/>
                <a:cs typeface="Times"/>
                <a:sym typeface="Times"/>
              </a:defRPr>
            </a:pPr>
            <a:r>
              <a:rPr>
                <a:uFillTx/>
              </a:rPr>
              <a:t>dura mater, </a:t>
            </a:r>
          </a:p>
          <a:p>
            <a:pPr defTabSz="306324" indent="-259750" marL="259750">
              <a:lnSpc>
                <a:spcPts val="4100"/>
              </a:lnSpc>
              <a:spcBef>
                <a:spcPts val="800"/>
              </a:spcBef>
              <a:buSzPct val="60000"/>
              <a:buBlip>
                <a:blip r:embed="rId2"/>
              </a:buBlip>
              <a:defRPr b="1" sz="2590">
                <a:solidFill>
                  <a:srgbClr val="000000"/>
                </a:solidFill>
                <a:uFillTx/>
                <a:latin typeface="Times"/>
                <a:ea typeface="Times"/>
                <a:cs typeface="Times"/>
                <a:sym typeface="Times"/>
              </a:defRPr>
            </a:pPr>
            <a:r>
              <a:rPr>
                <a:uFillTx/>
              </a:rPr>
              <a:t>arachnoid mater</a:t>
            </a:r>
          </a:p>
          <a:p>
            <a:pPr defTabSz="306324" indent="-259750" marL="259750">
              <a:lnSpc>
                <a:spcPts val="4100"/>
              </a:lnSpc>
              <a:spcBef>
                <a:spcPts val="800"/>
              </a:spcBef>
              <a:buSzPct val="60000"/>
              <a:buBlip>
                <a:blip r:embed="rId2"/>
              </a:buBlip>
              <a:defRPr b="1" sz="2590">
                <a:solidFill>
                  <a:srgbClr val="000000"/>
                </a:solidFill>
                <a:uFillTx/>
                <a:latin typeface="Times"/>
                <a:ea typeface="Times"/>
                <a:cs typeface="Times"/>
                <a:sym typeface="Times"/>
              </a:defRPr>
            </a:pPr>
            <a:r>
              <a:rPr>
                <a:uFillTx/>
              </a:rPr>
              <a:t>pia mater. </a:t>
            </a:r>
            <a:endParaRPr b="0" sz="804">
              <a:uFillTx/>
            </a:endParaRPr>
          </a:p>
          <a:p>
            <a:pPr defTabSz="306324" indent="0" marL="0">
              <a:lnSpc>
                <a:spcPts val="2000"/>
              </a:lnSpc>
              <a:spcBef>
                <a:spcPts val="800"/>
              </a:spcBef>
              <a:buNone/>
              <a:defRPr b="1" sz="893">
                <a:solidFill>
                  <a:srgbClr val="000000"/>
                </a:solidFill>
                <a:uFillTx/>
                <a:latin typeface="Times"/>
                <a:ea typeface="Times"/>
                <a:cs typeface="Times"/>
                <a:sym typeface="Times"/>
              </a:defRPr>
            </a:pPr>
            <a:endParaRPr b="0" sz="804">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4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5" name="page313image35302576.jpg"/>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62203" y="771994"/>
            <a:ext cx="7632574" cy="5314012"/>
            <a:chOff x="0" y="0"/>
            <a:chExt cx="7632572" cy="5314011"/>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13image35302576.jpg" id="204" name="page313image35302576.jp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3200" y="203200"/>
              <a:ext cx="7226173" cy="4869512"/>
            </a:xfrm>
            <a:prstGeom prst="rect">
              <a:avLst/>
            </a:prstGeom>
            <a:ln>
              <a:noFill/>
            </a:ln>
            <a:effectLst/>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13image35302576.jpg" id="203" name="page313image35302576.jp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7632573" cy="5314012"/>
            </a:xfrm>
            <a:prstGeom prst="rect">
              <a:avLst/>
            </a:prstGeom>
            <a:effectLst/>
          </p:spPr>
        </p:pic>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6" name="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06600" y="1460499"/>
            <a:ext cx="190500" cy="457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800"/>
              </a:lnSpc>
              <a:defRPr sz="1200">
                <a:uFillTx/>
                <a:latin typeface="Times"/>
                <a:ea typeface="Times"/>
                <a:cs typeface="Times"/>
                <a:sym typeface="Times"/>
              </a:defRPr>
            </a:lvl1pPr>
          </a:lstStyle>
          <a:p>
            <a:pPr/>
            <a:r>
              <a:rPr>
                <a:uFillTx/>
              </a:rPr>
              <a:t>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7" name="Skull…"/>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20118" y="889000"/>
            <a:ext cx="1542087" cy="42164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3300"/>
              </a:lnSpc>
              <a:spcBef>
                <a:spcPts val="1200"/>
              </a:spcBef>
              <a:defRPr sz="1666">
                <a:uFillTx/>
                <a:latin typeface="Times"/>
                <a:ea typeface="Times"/>
                <a:cs typeface="Times"/>
                <a:sym typeface="Times"/>
              </a:defRPr>
            </a:pPr>
            <a:r>
              <a:rPr>
                <a:uFillTx/>
              </a:rPr>
              <a:t>Skull </a:t>
            </a:r>
          </a:p>
          <a:p>
            <a:pPr defTabSz="457200">
              <a:lnSpc>
                <a:spcPts val="3300"/>
              </a:lnSpc>
              <a:spcBef>
                <a:spcPts val="1200"/>
              </a:spcBef>
              <a:defRPr b="1" sz="1666">
                <a:uFillTx/>
                <a:latin typeface="Times"/>
                <a:ea typeface="Times"/>
                <a:cs typeface="Times"/>
                <a:sym typeface="Times"/>
              </a:defRPr>
            </a:pPr>
            <a:r>
              <a:rPr>
                <a:uFillTx/>
              </a:rPr>
              <a:t>Dura mater </a:t>
            </a:r>
            <a:endParaRPr b="0">
              <a:uFillTx/>
            </a:endParaRPr>
          </a:p>
          <a:p>
            <a:pPr defTabSz="457200">
              <a:lnSpc>
                <a:spcPts val="3300"/>
              </a:lnSpc>
              <a:spcBef>
                <a:spcPts val="1200"/>
              </a:spcBef>
              <a:defRPr sz="1666">
                <a:uFillTx/>
                <a:latin typeface="Times"/>
                <a:ea typeface="Times"/>
                <a:cs typeface="Times"/>
                <a:sym typeface="Times"/>
              </a:defRPr>
            </a:pPr>
            <a:r>
              <a:rPr>
                <a:uFillTx/>
              </a:rPr>
              <a:t>Arachnoid granulation </a:t>
            </a:r>
          </a:p>
          <a:p>
            <a:pPr defTabSz="457200">
              <a:lnSpc>
                <a:spcPts val="3300"/>
              </a:lnSpc>
              <a:spcBef>
                <a:spcPts val="1200"/>
              </a:spcBef>
              <a:defRPr b="1" sz="1666">
                <a:uFillTx/>
                <a:latin typeface="Times"/>
                <a:ea typeface="Times"/>
                <a:cs typeface="Times"/>
                <a:sym typeface="Times"/>
              </a:defRPr>
            </a:pPr>
            <a:r>
              <a:rPr>
                <a:uFillTx/>
              </a:rPr>
              <a:t>Arachnoid mater </a:t>
            </a:r>
            <a:endParaRPr b="0">
              <a:uFillTx/>
            </a:endParaRPr>
          </a:p>
          <a:p>
            <a:pPr defTabSz="457200">
              <a:lnSpc>
                <a:spcPts val="3300"/>
              </a:lnSpc>
              <a:spcBef>
                <a:spcPts val="1200"/>
              </a:spcBef>
              <a:defRPr sz="1666">
                <a:uFillTx/>
                <a:latin typeface="Times"/>
                <a:ea typeface="Times"/>
                <a:cs typeface="Times"/>
                <a:sym typeface="Times"/>
              </a:defRPr>
            </a:pPr>
            <a:r>
              <a:rPr>
                <a:uFillTx/>
              </a:rPr>
              <a:t>Blood vessel </a:t>
            </a:r>
          </a:p>
          <a:p>
            <a:pPr defTabSz="457200">
              <a:lnSpc>
                <a:spcPts val="3300"/>
              </a:lnSpc>
              <a:spcBef>
                <a:spcPts val="1200"/>
              </a:spcBef>
              <a:defRPr b="1" sz="1666">
                <a:uFillTx/>
                <a:latin typeface="Times"/>
                <a:ea typeface="Times"/>
                <a:cs typeface="Times"/>
                <a:sym typeface="Times"/>
              </a:defRPr>
            </a:pPr>
            <a:r>
              <a:rPr>
                <a:uFillTx/>
              </a:rPr>
              <a:t>Pia mater </a:t>
            </a:r>
            <a:endParaRPr b="0">
              <a:uFillTx/>
            </a:endParaRPr>
          </a:p>
          <a:p>
            <a:pPr defTabSz="457200">
              <a:lnSpc>
                <a:spcPts val="3300"/>
              </a:lnSpc>
              <a:spcBef>
                <a:spcPts val="1200"/>
              </a:spcBef>
              <a:defRPr sz="1666">
                <a:uFillTx/>
                <a:latin typeface="Times"/>
                <a:ea typeface="Times"/>
                <a:cs typeface="Times"/>
                <a:sym typeface="Times"/>
              </a:defRPr>
            </a:pPr>
            <a:r>
              <a:rPr>
                <a:uFillTx/>
              </a:rPr>
              <a:t>Brain:</a:t>
            </a:r>
            <a:br>
              <a:rPr>
                <a:uFillTx/>
              </a:rPr>
            </a:br>
            <a:r>
              <a:rPr>
                <a:uFillTx/>
              </a:rPr>
              <a:t>Gray matter White matter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8" name="Subdural spac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45956" y="1447800"/>
            <a:ext cx="933571" cy="17780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2900"/>
              </a:lnSpc>
              <a:spcBef>
                <a:spcPts val="1200"/>
              </a:spcBef>
              <a:defRPr sz="1366">
                <a:uFillTx/>
                <a:latin typeface="Times"/>
                <a:ea typeface="Times"/>
                <a:cs typeface="Times"/>
                <a:sym typeface="Times"/>
              </a:defRPr>
            </a:pPr>
            <a:r>
              <a:rPr>
                <a:uFillTx/>
              </a:rPr>
              <a:t>Subdural space </a:t>
            </a:r>
          </a:p>
          <a:p>
            <a:pPr defTabSz="457200">
              <a:lnSpc>
                <a:spcPts val="2900"/>
              </a:lnSpc>
              <a:spcBef>
                <a:spcPts val="1200"/>
              </a:spcBef>
              <a:defRPr sz="1366">
                <a:uFillTx/>
                <a:latin typeface="Times"/>
                <a:ea typeface="Times"/>
                <a:cs typeface="Times"/>
                <a:sym typeface="Times"/>
              </a:defRPr>
            </a:pPr>
            <a:r>
              <a:rPr>
                <a:uFillTx/>
              </a:rPr>
              <a:t>Subarachnoid space </a:t>
            </a:r>
          </a:p>
          <a:p>
            <a:pPr defTabSz="457200">
              <a:lnSpc>
                <a:spcPts val="2900"/>
              </a:lnSpc>
              <a:spcBef>
                <a:spcPts val="1200"/>
              </a:spcBef>
              <a:defRPr sz="1366">
                <a:uFillTx/>
                <a:latin typeface="Times"/>
                <a:ea typeface="Times"/>
                <a:cs typeface="Times"/>
                <a:sym typeface="Times"/>
              </a:defRPr>
            </a:pPr>
            <a:r>
              <a:rPr>
                <a:uFillTx/>
              </a:rPr>
              <a:t>Dural sinus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4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0" name="Gray and White Matter…"/>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9498" y="904823"/>
            <a:ext cx="7531939" cy="504835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38911" indent="0" marL="0">
              <a:lnSpc>
                <a:spcPts val="4700"/>
              </a:lnSpc>
              <a:spcBef>
                <a:spcPts val="1100"/>
              </a:spcBef>
              <a:buNone/>
              <a:defRPr b="1" sz="2176">
                <a:solidFill>
                  <a:srgbClr val="005266"/>
                </a:solidFill>
                <a:uFillTx/>
                <a:latin typeface="Times"/>
                <a:ea typeface="Times"/>
                <a:cs typeface="Times"/>
                <a:sym typeface="Times"/>
              </a:defRPr>
            </a:pPr>
            <a:r>
              <a:rPr>
                <a:uFillTx/>
              </a:rPr>
              <a:t>Gray and White Matter </a:t>
            </a:r>
            <a:endParaRPr b="0">
              <a:solidFill>
                <a:srgbClr val="000000"/>
              </a:solidFill>
              <a:uFillTx/>
            </a:endParaRPr>
          </a:p>
          <a:p>
            <a:pPr defTabSz="438911" indent="0" marL="0">
              <a:lnSpc>
                <a:spcPts val="4000"/>
              </a:lnSpc>
              <a:spcBef>
                <a:spcPts val="1100"/>
              </a:spcBef>
              <a:buNone/>
              <a:defRPr sz="2176">
                <a:solidFill>
                  <a:srgbClr val="000000"/>
                </a:solidFill>
                <a:uFillTx/>
                <a:latin typeface="Times"/>
                <a:ea typeface="Times"/>
                <a:cs typeface="Times"/>
                <a:sym typeface="Times"/>
              </a:defRPr>
            </a:pPr>
            <a:r>
              <a:rPr>
                <a:uFillTx/>
              </a:rPr>
              <a:t>The tissues of the brain are divided into gray and white matter, like those of the spinal cord. In the brain, however, most of the gray matter is on the surface, where it forms a layer called the </a:t>
            </a:r>
            <a:r>
              <a:rPr b="1">
                <a:uFillTx/>
              </a:rPr>
              <a:t>cortex </a:t>
            </a:r>
            <a:r>
              <a:rPr>
                <a:uFillTx/>
              </a:rPr>
              <a:t>of the cerebrum and cerebellum (fig. 9.4c). Smaller masses of gray matter called </a:t>
            </a:r>
            <a:r>
              <a:rPr b="1">
                <a:uFillTx/>
              </a:rPr>
              <a:t>nuclei </a:t>
            </a:r>
            <a:r>
              <a:rPr>
                <a:uFillTx/>
              </a:rPr>
              <a:t>occur more deeply, surrounded by white matter. The gray matter contains the cell bodies, dendrites, and synapses of the neurons, so it is the site of all information processing, memory, thought, and decision making by the brain. The white matter is composed of </a:t>
            </a:r>
            <a:r>
              <a:rPr b="1">
                <a:uFillTx/>
              </a:rPr>
              <a:t>tracts </a:t>
            </a:r>
            <a:r>
              <a:rPr>
                <a:uFillTx/>
              </a:rPr>
              <a:t>(bundles) of myelinated nerve fibers connecting one region of the CNS to another. The afore- mentioned corpus callosum is the largest tract. Tracts get their glistening white color from the myelin.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4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2" name="Ventricles and Cerebrospinal Fluid…"/>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3481" y="587323"/>
            <a:ext cx="8237038" cy="568335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370331" indent="0" marL="0">
              <a:lnSpc>
                <a:spcPts val="4500"/>
              </a:lnSpc>
              <a:spcBef>
                <a:spcPts val="900"/>
              </a:spcBef>
              <a:buNone/>
              <a:defRPr b="1" sz="2322">
                <a:solidFill>
                  <a:srgbClr val="005266"/>
                </a:solidFill>
                <a:uFillTx/>
                <a:latin typeface="Times"/>
                <a:ea typeface="Times"/>
                <a:cs typeface="Times"/>
                <a:sym typeface="Times"/>
              </a:defRPr>
            </a:pPr>
            <a:r>
              <a:rPr>
                <a:uFillTx/>
              </a:rPr>
              <a:t>Ventricles and Cerebrospinal Fluid </a:t>
            </a:r>
            <a:endParaRPr b="0">
              <a:solidFill>
                <a:srgbClr val="000000"/>
              </a:solidFill>
              <a:uFillTx/>
            </a:endParaRPr>
          </a:p>
          <a:p>
            <a:pPr defTabSz="370331" indent="0" marL="0">
              <a:lnSpc>
                <a:spcPts val="4000"/>
              </a:lnSpc>
              <a:spcBef>
                <a:spcPts val="900"/>
              </a:spcBef>
              <a:buNone/>
              <a:defRPr sz="2322">
                <a:solidFill>
                  <a:srgbClr val="000000"/>
                </a:solidFill>
                <a:uFillTx/>
                <a:latin typeface="Times"/>
                <a:ea typeface="Times"/>
                <a:cs typeface="Times"/>
                <a:sym typeface="Times"/>
              </a:defRPr>
            </a:pPr>
            <a:r>
              <a:rPr>
                <a:uFillTx/>
              </a:rPr>
              <a:t>Sections through the brain reveal four internal chambers called </a:t>
            </a:r>
            <a:r>
              <a:rPr b="1">
                <a:uFillTx/>
              </a:rPr>
              <a:t>ventricles </a:t>
            </a:r>
            <a:r>
              <a:rPr>
                <a:uFillTx/>
              </a:rPr>
              <a:t>—two </a:t>
            </a:r>
            <a:r>
              <a:rPr i="1">
                <a:uFillTx/>
              </a:rPr>
              <a:t>lateral ventricles, </a:t>
            </a:r>
            <a:r>
              <a:rPr>
                <a:uFillTx/>
              </a:rPr>
              <a:t>one in each cerebral hemisphere; a single </a:t>
            </a:r>
            <a:r>
              <a:rPr i="1">
                <a:uFillTx/>
              </a:rPr>
              <a:t>third ventricle </a:t>
            </a:r>
            <a:r>
              <a:rPr>
                <a:uFillTx/>
              </a:rPr>
              <a:t>in a narrow space between the hemispheres; and a </a:t>
            </a:r>
            <a:r>
              <a:rPr i="1">
                <a:uFillTx/>
              </a:rPr>
              <a:t>fourth ventricle </a:t>
            </a:r>
            <a:r>
              <a:rPr>
                <a:uFillTx/>
              </a:rPr>
              <a:t>between the cerebellum and brainstem. </a:t>
            </a:r>
          </a:p>
          <a:p>
            <a:pPr defTabSz="370331" indent="0" marL="0">
              <a:lnSpc>
                <a:spcPts val="4000"/>
              </a:lnSpc>
              <a:spcBef>
                <a:spcPts val="900"/>
              </a:spcBef>
              <a:buNone/>
              <a:defRPr sz="2322">
                <a:solidFill>
                  <a:srgbClr val="000000"/>
                </a:solidFill>
                <a:uFillTx/>
                <a:latin typeface="Times"/>
                <a:ea typeface="Times"/>
                <a:cs typeface="Times"/>
                <a:sym typeface="Times"/>
              </a:defRPr>
            </a:pPr>
            <a:r>
              <a:rPr>
                <a:uFillTx/>
              </a:rPr>
              <a:t>A small pore connects each lateral ventricle to the third, and a canal through the brainstem connects the third ventricle to the fourth. </a:t>
            </a:r>
          </a:p>
          <a:p>
            <a:pPr defTabSz="370331" indent="0" marL="0">
              <a:lnSpc>
                <a:spcPts val="4000"/>
              </a:lnSpc>
              <a:spcBef>
                <a:spcPts val="900"/>
              </a:spcBef>
              <a:buNone/>
              <a:defRPr sz="2322">
                <a:solidFill>
                  <a:srgbClr val="000000"/>
                </a:solidFill>
                <a:uFillTx/>
                <a:latin typeface="Times"/>
                <a:ea typeface="Times"/>
                <a:cs typeface="Times"/>
                <a:sym typeface="Times"/>
              </a:defRPr>
            </a:pPr>
            <a:r>
              <a:rPr>
                <a:uFillTx/>
              </a:rPr>
              <a:t>The system then continues into the spinal cord as the central canal. These chambers and canals are filled with </a:t>
            </a:r>
            <a:r>
              <a:rPr b="1">
                <a:uFillTx/>
              </a:rPr>
              <a:t>cerebrospinal fluid (CSF), </a:t>
            </a:r>
            <a:r>
              <a:rPr>
                <a:uFillTx/>
              </a:rPr>
              <a:t>which also fills the subarachnoid space and bathes the external surface of the brain and spinal cord.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4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6" name="page314image35361872.jpg"/>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60983" y="756084"/>
            <a:ext cx="7656101" cy="3790516"/>
            <a:chOff x="0" y="0"/>
            <a:chExt cx="7656100" cy="3790515"/>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14image35361872.jpg" id="215" name="page314image35361872.jp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3200" y="203200"/>
              <a:ext cx="7249701" cy="3346016"/>
            </a:xfrm>
            <a:prstGeom prst="rect">
              <a:avLst/>
            </a:prstGeom>
            <a:ln>
              <a:noFill/>
            </a:ln>
            <a:effectLst/>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14image35361872.jpg" id="214" name="page314image35361872.jp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7656101" cy="3790516"/>
            </a:xfrm>
            <a:prstGeom prst="rect">
              <a:avLst/>
            </a:prstGeom>
            <a:effectLst/>
          </p:spPr>
        </p:pic>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7" name="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55800" y="-812801"/>
            <a:ext cx="190500" cy="457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800"/>
              </a:lnSpc>
              <a:defRPr sz="1200">
                <a:uFillTx/>
                <a:latin typeface="Times"/>
                <a:ea typeface="Times"/>
                <a:cs typeface="Times"/>
                <a:sym typeface="Times"/>
              </a:defRPr>
            </a:lvl1pPr>
          </a:lstStyle>
          <a:p>
            <a:pPr/>
            <a:r>
              <a:rPr>
                <a:uFillTx/>
              </a:rPr>
              <a:t>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8" name="Lateral ventricl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7801" y="1336892"/>
            <a:ext cx="1114877" cy="2997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3400"/>
              </a:lnSpc>
              <a:spcBef>
                <a:spcPts val="1200"/>
              </a:spcBef>
              <a:defRPr sz="1766">
                <a:uFillTx/>
                <a:latin typeface="Times"/>
                <a:ea typeface="Times"/>
                <a:cs typeface="Times"/>
                <a:sym typeface="Times"/>
              </a:defRPr>
            </a:pPr>
            <a:r>
              <a:rPr>
                <a:uFillTx/>
              </a:rPr>
              <a:t>Lateral ventricles </a:t>
            </a:r>
          </a:p>
          <a:p>
            <a:pPr defTabSz="457200">
              <a:lnSpc>
                <a:spcPts val="3400"/>
              </a:lnSpc>
              <a:spcBef>
                <a:spcPts val="1200"/>
              </a:spcBef>
              <a:defRPr sz="1766">
                <a:uFillTx/>
                <a:latin typeface="Times"/>
                <a:ea typeface="Times"/>
                <a:cs typeface="Times"/>
                <a:sym typeface="Times"/>
              </a:defRPr>
            </a:pPr>
            <a:r>
              <a:rPr>
                <a:uFillTx/>
              </a:rPr>
              <a:t>Third ventricle </a:t>
            </a:r>
          </a:p>
          <a:p>
            <a:pPr defTabSz="457200">
              <a:lnSpc>
                <a:spcPts val="3400"/>
              </a:lnSpc>
              <a:spcBef>
                <a:spcPts val="1200"/>
              </a:spcBef>
              <a:defRPr sz="1766">
                <a:uFillTx/>
                <a:latin typeface="Times"/>
                <a:ea typeface="Times"/>
                <a:cs typeface="Times"/>
                <a:sym typeface="Times"/>
              </a:defRPr>
            </a:pPr>
            <a:r>
              <a:rPr>
                <a:uFillTx/>
              </a:rPr>
              <a:t>Fourth ventricle </a:t>
            </a:r>
          </a:p>
          <a:p>
            <a:pPr defTabSz="457200">
              <a:lnSpc>
                <a:spcPts val="3400"/>
              </a:lnSpc>
              <a:spcBef>
                <a:spcPts val="1200"/>
              </a:spcBef>
              <a:defRPr sz="1766">
                <a:uFillTx/>
                <a:latin typeface="Times"/>
                <a:ea typeface="Times"/>
                <a:cs typeface="Times"/>
                <a:sym typeface="Times"/>
              </a:defRPr>
            </a:pPr>
            <a:r>
              <a:rPr>
                <a:uFillTx/>
              </a:rPr>
              <a:t>Central canal </a:t>
            </a: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14image51391200.png" id="219" name="page314image51391200.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4"/>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04639" y="1508342"/>
            <a:ext cx="2039627" cy="382431"/>
          </a:xfrm>
          <a:prstGeom prst="rect">
            <a:avLst/>
          </a:prstGeom>
          <a:ln w="12700">
            <a:miter lim="400000"/>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0" name="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30039" y="1228942"/>
            <a:ext cx="190501" cy="457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800"/>
              </a:lnSpc>
              <a:defRPr sz="1200">
                <a:uFillTx/>
                <a:latin typeface="Times"/>
                <a:ea typeface="Times"/>
                <a:cs typeface="Times"/>
                <a:sym typeface="Times"/>
              </a:defRPr>
            </a:lvl1pPr>
          </a:lstStyle>
          <a:p>
            <a:pPr/>
            <a:r>
              <a:rPr>
                <a:uFillTx/>
              </a:rPr>
              <a:t> </a:t>
            </a: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14image51386496.png" id="221" name="page314image5138649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5"/>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42739" y="2225892"/>
            <a:ext cx="2292064" cy="80424"/>
          </a:xfrm>
          <a:prstGeom prst="rect">
            <a:avLst/>
          </a:prstGeom>
          <a:ln w="12700">
            <a:miter lim="400000"/>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2" name="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42739" y="1997292"/>
            <a:ext cx="190501" cy="457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800"/>
              </a:lnSpc>
              <a:defRPr sz="1200">
                <a:uFillTx/>
                <a:latin typeface="Times"/>
                <a:ea typeface="Times"/>
                <a:cs typeface="Times"/>
                <a:sym typeface="Times"/>
              </a:defRPr>
            </a:lvl1pPr>
          </a:lstStyle>
          <a:p>
            <a:pPr/>
            <a:r>
              <a:rPr>
                <a:uFillTx/>
              </a:rPr>
              <a:t> </a:t>
            </a: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14image51393440.png" id="223" name="page314image51393440.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6"/>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77639" y="2841842"/>
            <a:ext cx="2039627" cy="276200"/>
          </a:xfrm>
          <a:prstGeom prst="rect">
            <a:avLst/>
          </a:prstGeom>
          <a:ln w="12700">
            <a:miter lim="400000"/>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4" name="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6939" y="2606892"/>
            <a:ext cx="190501" cy="457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800"/>
              </a:lnSpc>
              <a:defRPr sz="1200">
                <a:uFillTx/>
                <a:latin typeface="Times"/>
                <a:ea typeface="Times"/>
                <a:cs typeface="Times"/>
                <a:sym typeface="Times"/>
              </a:defRPr>
            </a:lvl1pPr>
          </a:lstStyle>
          <a:p>
            <a:pPr/>
            <a:r>
              <a:rPr>
                <a:uFillTx/>
              </a:rPr>
              <a:t> </a:t>
            </a: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14image51392992.png" id="225" name="page314image51392992.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7"/>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15055" y="3781957"/>
            <a:ext cx="1964795" cy="37786"/>
          </a:xfrm>
          <a:prstGeom prst="rect">
            <a:avLst/>
          </a:prstGeom>
          <a:ln w="12700">
            <a:miter lim="400000"/>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6" name="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28633" y="2410042"/>
            <a:ext cx="190501" cy="457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800"/>
              </a:lnSpc>
              <a:defRPr sz="1200">
                <a:uFillTx/>
                <a:latin typeface="Times"/>
                <a:ea typeface="Times"/>
                <a:cs typeface="Times"/>
                <a:sym typeface="Times"/>
              </a:defRPr>
            </a:lvl1pPr>
          </a:lstStyle>
          <a:p>
            <a:pPr/>
            <a:r>
              <a:rPr>
                <a:uFillTx/>
              </a:rPr>
              <a:t>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6" name="afferent —Carry or move inward or toward a central structur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6873" y="252955"/>
            <a:ext cx="8667054" cy="6580690"/>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4000"/>
              </a:lnSpc>
              <a:spcBef>
                <a:spcPts val="1200"/>
              </a:spcBef>
              <a:defRPr sz="1966">
                <a:uFillTx/>
                <a:latin typeface="Times New Roman"/>
                <a:ea typeface="Times New Roman"/>
                <a:cs typeface="Times New Roman"/>
                <a:sym typeface="Times New Roman"/>
              </a:defRPr>
            </a:pPr>
            <a:r>
              <a:rPr b="1">
                <a:uFillTx/>
              </a:rPr>
              <a:t>afferent </a:t>
            </a:r>
            <a:r>
              <a:rPr>
                <a:uFillTx/>
              </a:rPr>
              <a:t>—Carry or move inward or toward a central structure </a:t>
            </a:r>
          </a:p>
          <a:p>
            <a:pPr defTabSz="457200">
              <a:lnSpc>
                <a:spcPts val="3800"/>
              </a:lnSpc>
              <a:spcBef>
                <a:spcPts val="1200"/>
              </a:spcBef>
              <a:defRPr i="1" sz="1966">
                <a:solidFill>
                  <a:srgbClr val="99005C"/>
                </a:solidFill>
                <a:uFillTx/>
                <a:latin typeface="Times New Roman"/>
                <a:ea typeface="Times New Roman"/>
                <a:cs typeface="Times New Roman"/>
                <a:sym typeface="Times New Roman"/>
              </a:defRPr>
            </a:pPr>
            <a:r>
              <a:rPr>
                <a:uFillTx/>
              </a:rPr>
              <a:t>In the nervous system, afferent impulses travel toward the central nervous system. </a:t>
            </a:r>
          </a:p>
          <a:p>
            <a:pPr defTabSz="457200">
              <a:lnSpc>
                <a:spcPts val="4000"/>
              </a:lnSpc>
              <a:spcBef>
                <a:spcPts val="1200"/>
              </a:spcBef>
              <a:defRPr sz="1966">
                <a:uFillTx/>
                <a:latin typeface="Times New Roman"/>
                <a:ea typeface="Times New Roman"/>
                <a:cs typeface="Times New Roman"/>
                <a:sym typeface="Times New Roman"/>
              </a:defRPr>
            </a:pPr>
            <a:r>
              <a:rPr>
                <a:uFillTx/>
              </a:rPr>
              <a:t>blood–brain barrier —Protective mechanism that blocks specific substances found in the bloodstream from entering delicate brain tissue </a:t>
            </a:r>
          </a:p>
          <a:p>
            <a:pPr defTabSz="457200">
              <a:lnSpc>
                <a:spcPts val="4000"/>
              </a:lnSpc>
              <a:spcBef>
                <a:spcPts val="1200"/>
              </a:spcBef>
              <a:defRPr sz="1966">
                <a:uFillTx/>
                <a:latin typeface="Times New Roman"/>
                <a:ea typeface="Times New Roman"/>
                <a:cs typeface="Times New Roman"/>
                <a:sym typeface="Times New Roman"/>
              </a:defRPr>
            </a:pPr>
            <a:r>
              <a:rPr b="1">
                <a:uFillTx/>
              </a:rPr>
              <a:t>efferent </a:t>
            </a:r>
            <a:r>
              <a:rPr>
                <a:uFillTx/>
              </a:rPr>
              <a:t>—Carry or move away from a central structure </a:t>
            </a:r>
          </a:p>
          <a:p>
            <a:pPr defTabSz="457200">
              <a:lnSpc>
                <a:spcPts val="3800"/>
              </a:lnSpc>
              <a:spcBef>
                <a:spcPts val="1200"/>
              </a:spcBef>
              <a:defRPr i="1" sz="1966">
                <a:solidFill>
                  <a:srgbClr val="99005C"/>
                </a:solidFill>
                <a:uFillTx/>
                <a:latin typeface="Times New Roman"/>
                <a:ea typeface="Times New Roman"/>
                <a:cs typeface="Times New Roman"/>
                <a:sym typeface="Times New Roman"/>
              </a:defRPr>
            </a:pPr>
            <a:r>
              <a:rPr>
                <a:uFillTx/>
              </a:rPr>
              <a:t>In the nervous system, efferent impulses travel away from the central nervous system. </a:t>
            </a:r>
          </a:p>
          <a:p>
            <a:pPr defTabSz="457200">
              <a:lnSpc>
                <a:spcPts val="4000"/>
              </a:lnSpc>
              <a:spcBef>
                <a:spcPts val="1200"/>
              </a:spcBef>
              <a:defRPr sz="1966">
                <a:uFillTx/>
                <a:latin typeface="Times New Roman"/>
                <a:ea typeface="Times New Roman"/>
                <a:cs typeface="Times New Roman"/>
                <a:sym typeface="Times New Roman"/>
              </a:defRPr>
            </a:pPr>
            <a:r>
              <a:rPr b="1">
                <a:uFillTx/>
              </a:rPr>
              <a:t>limbic system </a:t>
            </a:r>
            <a:r>
              <a:rPr>
                <a:uFillTx/>
              </a:rPr>
              <a:t>—Complex neural system located beneath the cerebrum that controls basic emotions and drives and plays an important role in memory </a:t>
            </a:r>
          </a:p>
          <a:p>
            <a:pPr defTabSz="457200">
              <a:lnSpc>
                <a:spcPts val="3800"/>
              </a:lnSpc>
              <a:spcBef>
                <a:spcPts val="1200"/>
              </a:spcBef>
              <a:defRPr i="1" sz="1966">
                <a:solidFill>
                  <a:srgbClr val="99005C"/>
                </a:solidFill>
                <a:uFillTx/>
                <a:latin typeface="Times New Roman"/>
                <a:ea typeface="Times New Roman"/>
                <a:cs typeface="Times New Roman"/>
                <a:sym typeface="Times New Roman"/>
              </a:defRPr>
            </a:pPr>
            <a:r>
              <a:rPr>
                <a:uFillTx/>
              </a:rPr>
              <a:t>The limbic system is primarily related to survival and includes such emotions as fear, anger, and pleasure (food and sexual behavior). </a:t>
            </a:r>
            <a:endParaRPr i="0">
              <a:solidFill>
                <a:srgbClr val="000000"/>
              </a:solidFill>
              <a:uFillTx/>
            </a:endParaRPr>
          </a:p>
          <a:p>
            <a:pPr defTabSz="457200">
              <a:lnSpc>
                <a:spcPts val="4000"/>
              </a:lnSpc>
              <a:spcBef>
                <a:spcPts val="1200"/>
              </a:spcBef>
              <a:defRPr b="1" sz="1966">
                <a:uFillTx/>
                <a:latin typeface="Times New Roman"/>
                <a:ea typeface="Times New Roman"/>
                <a:cs typeface="Times New Roman"/>
                <a:sym typeface="Times New Roman"/>
              </a:defRPr>
            </a:pPr>
            <a:r>
              <a:rPr>
                <a:uFillTx/>
              </a:rPr>
              <a:t>ventricle </a:t>
            </a:r>
            <a:br>
              <a:rPr>
                <a:uFillTx/>
              </a:rPr>
            </a:br>
            <a:r>
              <a:rPr b="0" i="1">
                <a:uFillTx/>
              </a:rPr>
              <a:t>ventr: </a:t>
            </a:r>
            <a:r>
              <a:rPr b="0">
                <a:uFillTx/>
              </a:rPr>
              <a:t>belly, belly side </a:t>
            </a:r>
            <a:r>
              <a:rPr b="0" i="1">
                <a:uFillTx/>
              </a:rPr>
              <a:t>-ical: </a:t>
            </a:r>
            <a:r>
              <a:rPr b="0">
                <a:uFillTx/>
              </a:rPr>
              <a:t>pertaining to — Organ chamber or cavity that receives or holds fluid </a:t>
            </a:r>
          </a:p>
          <a:p>
            <a:pPr defTabSz="457200">
              <a:lnSpc>
                <a:spcPts val="3800"/>
              </a:lnSpc>
              <a:spcBef>
                <a:spcPts val="1200"/>
              </a:spcBef>
              <a:defRPr i="1" sz="1966">
                <a:solidFill>
                  <a:srgbClr val="99005C"/>
                </a:solidFill>
                <a:uFillTx/>
                <a:latin typeface="Times New Roman"/>
                <a:ea typeface="Times New Roman"/>
                <a:cs typeface="Times New Roman"/>
                <a:sym typeface="Times New Roman"/>
              </a:defRPr>
            </a:pPr>
            <a:r>
              <a:rPr>
                <a:uFillTx/>
              </a:rPr>
              <a:t>In the nervous system, cerebrospinal fluid flows through the ventricles into the spinal cavity and back toward the brain, where it is absorbed into the blood. </a:t>
            </a:r>
            <a:endParaRPr i="0">
              <a:solidFill>
                <a:srgbClr val="000000"/>
              </a:solidFill>
              <a:uFillTx/>
            </a:endParaRPr>
          </a:p>
          <a:p>
            <a:pPr defTabSz="457200">
              <a:lnSpc>
                <a:spcPts val="3800"/>
              </a:lnSpc>
              <a:spcBef>
                <a:spcPts val="1200"/>
              </a:spcBef>
              <a:defRPr sz="1966">
                <a:uFillTx/>
                <a:latin typeface="Times New Roman"/>
                <a:ea typeface="Times New Roman"/>
                <a:cs typeface="Times New Roman"/>
                <a:sym typeface="Times New Roman"/>
              </a:defRPr>
            </a:p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5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8" name="Blood Supply and the Blood–Brain Barrier…"/>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915985"/>
            <a:ext cx="8520604" cy="4510142"/>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356615" indent="0" marL="0">
              <a:lnSpc>
                <a:spcPts val="4600"/>
              </a:lnSpc>
              <a:spcBef>
                <a:spcPts val="900"/>
              </a:spcBef>
              <a:buNone/>
              <a:defRPr b="1" sz="2470">
                <a:solidFill>
                  <a:srgbClr val="005266"/>
                </a:solidFill>
                <a:uFillTx/>
                <a:latin typeface="Times"/>
                <a:ea typeface="Times"/>
                <a:cs typeface="Times"/>
                <a:sym typeface="Times"/>
              </a:defRPr>
            </a:pPr>
            <a:r>
              <a:rPr>
                <a:uFillTx/>
              </a:rPr>
              <a:t>Blood Supply and the Blood–Brain Barrier </a:t>
            </a:r>
            <a:endParaRPr b="0">
              <a:solidFill>
                <a:srgbClr val="000000"/>
              </a:solidFill>
              <a:uFillTx/>
            </a:endParaRPr>
          </a:p>
          <a:p>
            <a:pPr defTabSz="356615" indent="0" marL="0">
              <a:lnSpc>
                <a:spcPts val="3800"/>
              </a:lnSpc>
              <a:spcBef>
                <a:spcPts val="900"/>
              </a:spcBef>
              <a:buNone/>
              <a:defRPr sz="2236">
                <a:solidFill>
                  <a:srgbClr val="000000"/>
                </a:solidFill>
                <a:uFillTx/>
                <a:latin typeface="Times"/>
                <a:ea typeface="Times"/>
                <a:cs typeface="Times"/>
                <a:sym typeface="Times"/>
              </a:defRPr>
            </a:pPr>
            <a:r>
              <a:rPr>
                <a:uFillTx/>
              </a:rPr>
              <a:t>The brain is only 2% of the body weight, yet it has such a high metabolic rate that it demands 15% of the blood supply. A mere 4-minute cessation of cerebral blood flow can cause irreversible brain damage. </a:t>
            </a:r>
          </a:p>
          <a:p>
            <a:pPr defTabSz="356615" indent="0" marL="0">
              <a:lnSpc>
                <a:spcPts val="3800"/>
              </a:lnSpc>
              <a:spcBef>
                <a:spcPts val="900"/>
              </a:spcBef>
              <a:buNone/>
              <a:defRPr sz="1846">
                <a:solidFill>
                  <a:srgbClr val="000000"/>
                </a:solidFill>
                <a:uFillTx/>
                <a:latin typeface="Times"/>
                <a:ea typeface="Times"/>
                <a:cs typeface="Times"/>
                <a:sym typeface="Times"/>
              </a:defRPr>
            </a:pPr>
            <a:r>
              <a:rPr sz="2236">
                <a:uFillTx/>
              </a:rPr>
              <a:t>It receives its supply through two </a:t>
            </a:r>
            <a:r>
              <a:rPr b="1" sz="2236">
                <a:uFillTx/>
              </a:rPr>
              <a:t>internal carotid arteries </a:t>
            </a:r>
            <a:r>
              <a:rPr sz="2236">
                <a:uFillTx/>
              </a:rPr>
              <a:t>that begin near the angle of the mandible and enter the cranial cavity through the </a:t>
            </a:r>
            <a:r>
              <a:rPr i="1" sz="2236">
                <a:uFillTx/>
              </a:rPr>
              <a:t>carotid foramina </a:t>
            </a:r>
            <a:r>
              <a:rPr sz="2236">
                <a:uFillTx/>
              </a:rPr>
              <a:t>in the base of the skull, and two </a:t>
            </a:r>
            <a:r>
              <a:rPr b="1" sz="2236">
                <a:uFillTx/>
              </a:rPr>
              <a:t>vertebral arteries </a:t>
            </a:r>
            <a:r>
              <a:rPr sz="2236">
                <a:uFillTx/>
              </a:rPr>
              <a:t>that pass up the back of the neck through the transverse foramina of the cervical vertebrae and enter the cranial cavity through the foramen magnum.</a:t>
            </a:r>
            <a:r>
              <a:rPr>
                <a:uFillTx/>
              </a:rPr>
              <a:t>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5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0" name="Despite its critical importance to the energy-hungry brain, the blood is also a source of antibodies, toxins, and other agents that are potentially harmful to the irreplaceable brain tissu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790423"/>
            <a:ext cx="8520604" cy="46357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384047" indent="0" marL="0">
              <a:lnSpc>
                <a:spcPts val="4500"/>
              </a:lnSpc>
              <a:spcBef>
                <a:spcPts val="1000"/>
              </a:spcBef>
              <a:buNone/>
              <a:defRPr sz="2715">
                <a:solidFill>
                  <a:srgbClr val="000000"/>
                </a:solidFill>
                <a:uFillTx/>
                <a:latin typeface="Times"/>
                <a:ea typeface="Times"/>
                <a:cs typeface="Times"/>
                <a:sym typeface="Times"/>
              </a:defRPr>
            </a:pPr>
            <a:r>
              <a:rPr>
                <a:uFillTx/>
              </a:rPr>
              <a:t>Despite its critical importance to the energy-hungry brain, the blood is also a source of antibodies, toxins, and other agents that are potentially harmful to the irreplaceable brain tissue. </a:t>
            </a:r>
          </a:p>
          <a:p>
            <a:pPr defTabSz="384047" indent="0" marL="0">
              <a:lnSpc>
                <a:spcPts val="4500"/>
              </a:lnSpc>
              <a:spcBef>
                <a:spcPts val="1000"/>
              </a:spcBef>
              <a:buNone/>
              <a:defRPr sz="2715">
                <a:solidFill>
                  <a:srgbClr val="000000"/>
                </a:solidFill>
                <a:uFillTx/>
                <a:latin typeface="Times"/>
                <a:ea typeface="Times"/>
                <a:cs typeface="Times"/>
                <a:sym typeface="Times"/>
              </a:defRPr>
            </a:pPr>
            <a:r>
              <a:rPr>
                <a:uFillTx/>
              </a:rPr>
              <a:t>Consequently, there is a </a:t>
            </a:r>
            <a:r>
              <a:rPr b="1">
                <a:uFillTx/>
              </a:rPr>
              <a:t>blood–brain barrier (BBB) </a:t>
            </a:r>
            <a:r>
              <a:rPr>
                <a:uFillTx/>
              </a:rPr>
              <a:t>that strictly regulates what substances can get from the blood- stream into the tissue fluid of the brain. </a:t>
            </a:r>
          </a:p>
          <a:p>
            <a:pPr defTabSz="384047" indent="0" marL="0">
              <a:lnSpc>
                <a:spcPts val="4500"/>
              </a:lnSpc>
              <a:spcBef>
                <a:spcPts val="1000"/>
              </a:spcBef>
              <a:buNone/>
              <a:defRPr sz="2715">
                <a:solidFill>
                  <a:srgbClr val="000000"/>
                </a:solidFill>
                <a:uFillTx/>
                <a:latin typeface="Times"/>
                <a:ea typeface="Times"/>
                <a:cs typeface="Times"/>
                <a:sym typeface="Times"/>
              </a:defRPr>
            </a:pPr>
            <a:r>
              <a:rPr>
                <a:uFillTx/>
              </a:rPr>
              <a:t>The BBB consists mainly of tight junctions between the epithelial cells of the cerebral blood capillaries.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5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2" name="Principal Divisions of the Brai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2798" y="425973"/>
            <a:ext cx="8520604" cy="572711"/>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defTabSz="182880">
              <a:lnSpc>
                <a:spcPts val="3400"/>
              </a:lnSpc>
              <a:spcBef>
                <a:spcPts val="400"/>
              </a:spcBef>
              <a:defRPr b="1" sz="2093">
                <a:solidFill>
                  <a:srgbClr val="80134D"/>
                </a:solidFill>
                <a:uFillTx/>
                <a:latin typeface="Times"/>
                <a:ea typeface="Times"/>
                <a:cs typeface="Times"/>
                <a:sym typeface="Times"/>
              </a:defRPr>
            </a:lvl1pPr>
          </a:lstStyle>
          <a:p>
            <a:pPr/>
            <a:r>
              <a:rPr>
                <a:uFillTx/>
              </a:rPr>
              <a:t>Principal Divisions of the Brain </a:t>
            </a:r>
            <a:endParaRPr b="0">
              <a:solidFill>
                <a:srgbClr val="000000"/>
              </a:solidFill>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3" name="The Brainste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1720798"/>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02336" indent="0" marL="0">
              <a:lnSpc>
                <a:spcPts val="4700"/>
              </a:lnSpc>
              <a:spcBef>
                <a:spcPts val="1000"/>
              </a:spcBef>
              <a:buNone/>
              <a:defRPr b="1" sz="2346">
                <a:solidFill>
                  <a:srgbClr val="005266"/>
                </a:solidFill>
                <a:uFillTx/>
                <a:latin typeface="Times"/>
                <a:ea typeface="Times"/>
                <a:cs typeface="Times"/>
                <a:sym typeface="Times"/>
              </a:defRPr>
            </a:pPr>
            <a:r>
              <a:rPr>
                <a:uFillTx/>
              </a:rPr>
              <a:t>The Brainstem </a:t>
            </a:r>
            <a:endParaRPr b="0" sz="1056">
              <a:solidFill>
                <a:srgbClr val="000000"/>
              </a:solidFill>
              <a:uFillTx/>
            </a:endParaRPr>
          </a:p>
          <a:p>
            <a:pPr defTabSz="402336" indent="0" marL="0">
              <a:lnSpc>
                <a:spcPts val="3700"/>
              </a:lnSpc>
              <a:spcBef>
                <a:spcPts val="1000"/>
              </a:spcBef>
              <a:buNone/>
              <a:defRPr sz="2053">
                <a:solidFill>
                  <a:srgbClr val="000000"/>
                </a:solidFill>
                <a:uFillTx/>
                <a:latin typeface="Times"/>
                <a:ea typeface="Times"/>
                <a:cs typeface="Times"/>
                <a:sym typeface="Times"/>
              </a:defRPr>
            </a:pPr>
            <a:r>
              <a:rPr>
                <a:uFillTx/>
              </a:rPr>
              <a:t>The brainstem (fig. 9.5) is an elongated pillar of nervous tissue extending vertically from the foramen magnum to the cerebrum. </a:t>
            </a:r>
          </a:p>
          <a:p>
            <a:pPr defTabSz="402336" indent="0" marL="0">
              <a:lnSpc>
                <a:spcPts val="3700"/>
              </a:lnSpc>
              <a:spcBef>
                <a:spcPts val="1000"/>
              </a:spcBef>
              <a:buNone/>
              <a:defRPr sz="2053">
                <a:solidFill>
                  <a:srgbClr val="000000"/>
                </a:solidFill>
                <a:uFillTx/>
                <a:latin typeface="Times"/>
                <a:ea typeface="Times"/>
                <a:cs typeface="Times"/>
                <a:sym typeface="Times"/>
              </a:defRPr>
            </a:pPr>
            <a:r>
              <a:rPr>
                <a:uFillTx/>
              </a:rPr>
              <a:t>From inferior to superior, it consists of the medulla oblongata, pons, midbrain, and diencephalon (although not all authorities include the diencephalon). </a:t>
            </a:r>
          </a:p>
          <a:p>
            <a:pPr defTabSz="402336" indent="0" marL="0">
              <a:lnSpc>
                <a:spcPts val="3700"/>
              </a:lnSpc>
              <a:spcBef>
                <a:spcPts val="1000"/>
              </a:spcBef>
              <a:buNone/>
              <a:defRPr sz="2053">
                <a:solidFill>
                  <a:srgbClr val="000000"/>
                </a:solidFill>
                <a:uFillTx/>
                <a:latin typeface="Times"/>
                <a:ea typeface="Times"/>
                <a:cs typeface="Times"/>
                <a:sym typeface="Times"/>
              </a:defRPr>
            </a:pPr>
            <a:r>
              <a:rPr>
                <a:uFillTx/>
              </a:rPr>
              <a:t>The brainstem serves in part as the “information highway” between the cerebrum and the lower body; it contains prominent tracts of nerve fibers carrying signals coming up from the spinal cord and down from the cerebrum. </a:t>
            </a:r>
            <a:endParaRPr sz="1056">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5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5" name="The Medulla Oblongata"/>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362473"/>
            <a:ext cx="8520604" cy="572711"/>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defTabSz="182880">
              <a:lnSpc>
                <a:spcPts val="3700"/>
              </a:lnSpc>
              <a:spcBef>
                <a:spcPts val="400"/>
              </a:spcBef>
              <a:defRPr b="1" sz="2520">
                <a:uFillTx/>
                <a:latin typeface="Times"/>
                <a:ea typeface="Times"/>
                <a:cs typeface="Times"/>
                <a:sym typeface="Times"/>
              </a:defRPr>
            </a:lvl1pPr>
          </a:lstStyle>
          <a:p>
            <a:pPr/>
            <a:r>
              <a:rPr>
                <a:uFillTx/>
              </a:rPr>
              <a:t>The Medulla Oblongata </a:t>
            </a:r>
            <a:endParaRPr b="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6" name="The medulla oblongata6 looks superficially like a slightly wider continuation of the spinal cord. It contains fiber tracts that carry sensory information from the spinal cord to higher levels of the brain, and motor commands from higher brain centers to the spinal cord. The motor signals travel predominantly through a pair of anterior ridges called pyramids, shaped somewhat like two parallel baseball bats. When you consciously will your muscles to contract, the motor signals pass through here. Ridges on the posterior surface of the medulla carry sensory signals destined for the cerebru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0098" y="15144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11479" indent="0" marL="0">
              <a:lnSpc>
                <a:spcPts val="3900"/>
              </a:lnSpc>
              <a:spcBef>
                <a:spcPts val="1000"/>
              </a:spcBef>
              <a:buNone/>
              <a:defRPr sz="2189">
                <a:solidFill>
                  <a:srgbClr val="000000"/>
                </a:solidFill>
                <a:uFillTx/>
                <a:latin typeface="Times"/>
                <a:ea typeface="Times"/>
                <a:cs typeface="Times"/>
                <a:sym typeface="Times"/>
              </a:defRPr>
            </a:pPr>
            <a:r>
              <a:rPr>
                <a:uFillTx/>
              </a:rPr>
              <a:t>The </a:t>
            </a:r>
            <a:r>
              <a:rPr b="1">
                <a:uFillTx/>
              </a:rPr>
              <a:t>medulla oblongata</a:t>
            </a:r>
            <a:r>
              <a:rPr baseline="18265">
                <a:uFillTx/>
              </a:rPr>
              <a:t>6 </a:t>
            </a:r>
            <a:r>
              <a:rPr>
                <a:uFillTx/>
              </a:rPr>
              <a:t>looks superficially like a slightly wider continuation of the spinal cord. It contains fiber tracts that carry sensory information from the spinal cord to higher levels of the brain, and motor commands from higher brain centers to the spinal cord. The motor signals travel predominantly through a pair of anterior ridges called </a:t>
            </a:r>
            <a:r>
              <a:rPr b="1">
                <a:uFillTx/>
              </a:rPr>
              <a:t>pyramids, </a:t>
            </a:r>
            <a:r>
              <a:rPr>
                <a:uFillTx/>
              </a:rPr>
              <a:t>shaped somewhat like two parallel baseball bats. When you consciously will your muscles to contract, the motor signals pass through here. Ridges on the posterior surface of the medulla carry sensory signals destined for the cerebrum. </a:t>
            </a:r>
            <a:endParaRPr sz="1079">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5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8" name="Заголовок"/>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914400">
              <a:defRPr sz="2700">
                <a:uFillTx/>
              </a:defRPr>
            </a:p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9" name="Основной 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5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1" name="The Pon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63389" y="771524"/>
            <a:ext cx="7462491" cy="49276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5100"/>
              </a:lnSpc>
              <a:spcBef>
                <a:spcPts val="1200"/>
              </a:spcBef>
              <a:defRPr b="1" sz="2800">
                <a:uFillTx/>
                <a:latin typeface="Times"/>
                <a:ea typeface="Times"/>
                <a:cs typeface="Times"/>
                <a:sym typeface="Times"/>
              </a:defRPr>
            </a:pPr>
            <a:r>
              <a:rPr>
                <a:uFillTx/>
              </a:rPr>
              <a:t>The Pons </a:t>
            </a:r>
            <a:endParaRPr b="0">
              <a:uFillTx/>
            </a:endParaRPr>
          </a:p>
          <a:p>
            <a:pPr defTabSz="457200">
              <a:lnSpc>
                <a:spcPts val="4800"/>
              </a:lnSpc>
              <a:spcBef>
                <a:spcPts val="1200"/>
              </a:spcBef>
              <a:defRPr sz="2800">
                <a:uFillTx/>
                <a:latin typeface="Times"/>
                <a:ea typeface="Times"/>
                <a:cs typeface="Times"/>
                <a:sym typeface="Times"/>
              </a:defRPr>
            </a:pPr>
            <a:r>
              <a:rPr>
                <a:uFillTx/>
              </a:rPr>
              <a:t>The </a:t>
            </a:r>
            <a:r>
              <a:rPr b="1">
                <a:uFillTx/>
              </a:rPr>
              <a:t>pons</a:t>
            </a:r>
            <a:r>
              <a:rPr baseline="14285">
                <a:uFillTx/>
              </a:rPr>
              <a:t>7 </a:t>
            </a:r>
            <a:r>
              <a:rPr>
                <a:uFillTx/>
              </a:rPr>
              <a:t>(pronounced “ponz”) is a distinctly wider segment of the brainstem superior to the medulla. It is the most significant relay center for signals going to the cerebellum.</a:t>
            </a:r>
          </a:p>
          <a:p>
            <a:pPr defTabSz="457200">
              <a:lnSpc>
                <a:spcPts val="4800"/>
              </a:lnSpc>
              <a:spcBef>
                <a:spcPts val="1200"/>
              </a:spcBef>
              <a:defRPr sz="2800">
                <a:uFillTx/>
                <a:latin typeface="Times"/>
                <a:ea typeface="Times"/>
                <a:cs typeface="Times"/>
                <a:sym typeface="Times"/>
              </a:defRPr>
            </a:pPr>
            <a:r>
              <a:rPr>
                <a:uFillTx/>
              </a:rPr>
              <a:t>It also contains nuclei concerned with sleep, hearing, equilibrium, taste, eye movements, facial expressions, facial sensation, respiration, swallowing, bladder control, and posture.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5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3" name="The Midbrai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5258" y="433980"/>
            <a:ext cx="8453484" cy="599004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347472" indent="0" marL="0">
              <a:lnSpc>
                <a:spcPts val="3800"/>
              </a:lnSpc>
              <a:spcBef>
                <a:spcPts val="900"/>
              </a:spcBef>
              <a:buNone/>
              <a:defRPr b="1" sz="2052">
                <a:solidFill>
                  <a:srgbClr val="000000"/>
                </a:solidFill>
                <a:uFillTx/>
                <a:latin typeface="Times"/>
                <a:ea typeface="Times"/>
                <a:cs typeface="Times"/>
                <a:sym typeface="Times"/>
              </a:defRPr>
            </a:pPr>
            <a:r>
              <a:rPr>
                <a:uFillTx/>
              </a:rPr>
              <a:t>The Midbrain </a:t>
            </a:r>
            <a:endParaRPr b="0">
              <a:uFillTx/>
            </a:endParaRPr>
          </a:p>
          <a:p>
            <a:pPr defTabSz="347472" indent="0" marL="0">
              <a:lnSpc>
                <a:spcPts val="3600"/>
              </a:lnSpc>
              <a:spcBef>
                <a:spcPts val="900"/>
              </a:spcBef>
              <a:buNone/>
              <a:defRPr sz="2052">
                <a:solidFill>
                  <a:srgbClr val="000000"/>
                </a:solidFill>
                <a:uFillTx/>
                <a:latin typeface="Times"/>
                <a:ea typeface="Times"/>
                <a:cs typeface="Times"/>
                <a:sym typeface="Times"/>
              </a:defRPr>
            </a:pPr>
            <a:r>
              <a:rPr>
                <a:uFillTx/>
              </a:rPr>
              <a:t>The </a:t>
            </a:r>
            <a:r>
              <a:rPr b="1">
                <a:uFillTx/>
              </a:rPr>
              <a:t>midbrain </a:t>
            </a:r>
            <a:r>
              <a:rPr>
                <a:uFillTx/>
              </a:rPr>
              <a:t>is a relatively short bridge between the pons and higher brainstem centers. It has a pair of stalks called </a:t>
            </a:r>
            <a:r>
              <a:rPr b="1" i="1">
                <a:uFillTx/>
              </a:rPr>
              <a:t>cerebral peduncles</a:t>
            </a:r>
            <a:r>
              <a:rPr>
                <a:uFillTx/>
              </a:rPr>
              <a:t> and another pair called </a:t>
            </a:r>
            <a:r>
              <a:rPr b="1" i="1">
                <a:uFillTx/>
              </a:rPr>
              <a:t>cerebellar peduncles </a:t>
            </a:r>
            <a:r>
              <a:rPr>
                <a:uFillTx/>
              </a:rPr>
              <a:t>that anchor the cerebral hemispheres and cerebellum to the brainstem; these are major communication pathways between these brain regions. The midbrain filters pain stimuli and determines whether we become consciously aware of pain and how intensely we feel it. It also has a darkly pigmented tissue called the </a:t>
            </a:r>
            <a:r>
              <a:rPr i="1">
                <a:uFillTx/>
              </a:rPr>
              <a:t>substantia nigra</a:t>
            </a:r>
            <a:r>
              <a:rPr>
                <a:uFillTx/>
              </a:rPr>
              <a:t>, a dark gray to black nucleus pigmented with melanin. </a:t>
            </a:r>
          </a:p>
          <a:p>
            <a:pPr defTabSz="347472" indent="0" marL="0">
              <a:lnSpc>
                <a:spcPts val="3600"/>
              </a:lnSpc>
              <a:spcBef>
                <a:spcPts val="900"/>
              </a:spcBef>
              <a:buNone/>
              <a:defRPr sz="2052">
                <a:solidFill>
                  <a:srgbClr val="000000"/>
                </a:solidFill>
                <a:uFillTx/>
                <a:latin typeface="Times"/>
                <a:ea typeface="Times"/>
                <a:cs typeface="Times"/>
                <a:sym typeface="Times"/>
              </a:defRPr>
            </a:pPr>
            <a:r>
              <a:rPr>
                <a:uFillTx/>
              </a:rPr>
              <a:t>The </a:t>
            </a:r>
            <a:r>
              <a:rPr b="1">
                <a:uFillTx/>
              </a:rPr>
              <a:t>substantia nigra </a:t>
            </a:r>
            <a:r>
              <a:rPr>
                <a:uFillTx/>
              </a:rPr>
              <a:t>produces the neurotransmitter </a:t>
            </a:r>
            <a:r>
              <a:rPr b="1" i="1">
                <a:uFillTx/>
              </a:rPr>
              <a:t>dopamine,</a:t>
            </a:r>
            <a:r>
              <a:rPr i="1">
                <a:uFillTx/>
              </a:rPr>
              <a:t> </a:t>
            </a:r>
            <a:r>
              <a:rPr>
                <a:uFillTx/>
              </a:rPr>
              <a:t>which acts on the </a:t>
            </a:r>
            <a:r>
              <a:rPr i="1">
                <a:uFillTx/>
              </a:rPr>
              <a:t>basal nuclei </a:t>
            </a:r>
            <a:r>
              <a:rPr>
                <a:uFillTx/>
              </a:rPr>
              <a:t>of the cerebrum (described later) to inhibit unwanted muscular movements. Degeneration of the substantia nigra results in the tremors and other motor deficiencies of Parkinson disease. </a:t>
            </a:r>
          </a:p>
          <a:p>
            <a:pPr defTabSz="347472" indent="0" marL="0">
              <a:lnSpc>
                <a:spcPts val="3600"/>
              </a:lnSpc>
              <a:spcBef>
                <a:spcPts val="900"/>
              </a:spcBef>
              <a:buNone/>
              <a:defRPr sz="2052">
                <a:solidFill>
                  <a:srgbClr val="000000"/>
                </a:solidFill>
                <a:uFillTx/>
                <a:latin typeface="Times"/>
                <a:ea typeface="Times"/>
                <a:cs typeface="Times"/>
                <a:sym typeface="Times"/>
              </a:defRPr>
            </a:pPr>
            <a:r>
              <a:rPr>
                <a:uFillTx/>
              </a:rPr>
              <a:t>The posterior surface of the midbrain has four conspicuous humps called </a:t>
            </a:r>
            <a:r>
              <a:rPr b="1" i="1">
                <a:uFillTx/>
              </a:rPr>
              <a:t>colliculi</a:t>
            </a:r>
            <a:r>
              <a:rPr b="1" baseline="19493">
                <a:uFillTx/>
              </a:rPr>
              <a:t> </a:t>
            </a:r>
            <a:r>
              <a:rPr>
                <a:uFillTx/>
              </a:rPr>
              <a:t>concerned with certain visual and auditory reflexes and other functions related to vision and hearing</a:t>
            </a:r>
            <a:r>
              <a:rPr i="1">
                <a:uFillTx/>
              </a:rPr>
              <a:t>.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5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5" name="The Diencephalo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467119"/>
            <a:ext cx="8520604" cy="5794926"/>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57200" indent="0" marL="0">
              <a:lnSpc>
                <a:spcPts val="4400"/>
              </a:lnSpc>
              <a:spcBef>
                <a:spcPts val="1200"/>
              </a:spcBef>
              <a:buNone/>
              <a:defRPr b="1" sz="2200">
                <a:solidFill>
                  <a:srgbClr val="000000"/>
                </a:solidFill>
                <a:uFillTx/>
                <a:latin typeface="Times"/>
                <a:ea typeface="Times"/>
                <a:cs typeface="Times"/>
                <a:sym typeface="Times"/>
              </a:defRPr>
            </a:pPr>
            <a:r>
              <a:rPr>
                <a:uFillTx/>
              </a:rPr>
              <a:t>The Diencephalon </a:t>
            </a:r>
            <a:endParaRPr b="0">
              <a:uFillTx/>
            </a:endParaRPr>
          </a:p>
          <a:p>
            <a:pPr defTabSz="457200" indent="0" marL="0">
              <a:lnSpc>
                <a:spcPts val="4100"/>
              </a:lnSpc>
              <a:spcBef>
                <a:spcPts val="1200"/>
              </a:spcBef>
              <a:buNone/>
              <a:defRPr sz="2200">
                <a:solidFill>
                  <a:srgbClr val="000000"/>
                </a:solidFill>
                <a:uFillTx/>
                <a:latin typeface="Times"/>
                <a:ea typeface="Times"/>
                <a:cs typeface="Times"/>
                <a:sym typeface="Times"/>
              </a:defRPr>
            </a:pPr>
            <a:r>
              <a:rPr>
                <a:uFillTx/>
              </a:rPr>
              <a:t>The </a:t>
            </a:r>
            <a:r>
              <a:rPr b="1">
                <a:uFillTx/>
              </a:rPr>
              <a:t>diencephalon </a:t>
            </a:r>
            <a:r>
              <a:rPr>
                <a:uFillTx/>
              </a:rPr>
              <a:t>consists of a large ovoid mass on each side of the brain called the </a:t>
            </a:r>
            <a:r>
              <a:rPr i="1">
                <a:uFillTx/>
              </a:rPr>
              <a:t>thalamus, </a:t>
            </a:r>
            <a:r>
              <a:rPr>
                <a:uFillTx/>
              </a:rPr>
              <a:t>a median funnel-shaped structure called the </a:t>
            </a:r>
            <a:r>
              <a:rPr i="1">
                <a:uFillTx/>
              </a:rPr>
              <a:t>hypo- thalamus, </a:t>
            </a:r>
            <a:r>
              <a:rPr>
                <a:uFillTx/>
              </a:rPr>
              <a:t>and a median tissue called the </a:t>
            </a:r>
            <a:r>
              <a:rPr i="1">
                <a:uFillTx/>
              </a:rPr>
              <a:t>epithalamus </a:t>
            </a:r>
            <a:r>
              <a:rPr>
                <a:uFillTx/>
              </a:rPr>
              <a:t>above them. Authorities vary on whether they consider the diencephalon to be part of the brainstem. </a:t>
            </a:r>
          </a:p>
          <a:p>
            <a:pPr defTabSz="457200" indent="0" marL="0">
              <a:lnSpc>
                <a:spcPts val="4100"/>
              </a:lnSpc>
              <a:spcBef>
                <a:spcPts val="1200"/>
              </a:spcBef>
              <a:buNone/>
              <a:defRPr sz="2200">
                <a:solidFill>
                  <a:srgbClr val="000000"/>
                </a:solidFill>
                <a:uFillTx/>
                <a:latin typeface="Times"/>
                <a:ea typeface="Times"/>
                <a:cs typeface="Times"/>
                <a:sym typeface="Times"/>
              </a:defRPr>
            </a:pPr>
            <a:r>
              <a:rPr>
                <a:uFillTx/>
              </a:rPr>
              <a:t>A </a:t>
            </a:r>
            <a:r>
              <a:rPr b="1">
                <a:uFillTx/>
              </a:rPr>
              <a:t>thalamus</a:t>
            </a:r>
            <a:r>
              <a:rPr baseline="18181">
                <a:uFillTx/>
              </a:rPr>
              <a:t>11 </a:t>
            </a:r>
            <a:r>
              <a:rPr>
                <a:uFillTx/>
              </a:rPr>
              <a:t>underlies each cerebral hemisphere, perched at the superior end of the brainstem. In about 70% of people, the right and left thalami are joined medially by a narrow bridge of tissue. </a:t>
            </a:r>
          </a:p>
          <a:p>
            <a:pPr defTabSz="457200" indent="0" marL="0">
              <a:lnSpc>
                <a:spcPts val="4100"/>
              </a:lnSpc>
              <a:spcBef>
                <a:spcPts val="1200"/>
              </a:spcBef>
              <a:buNone/>
              <a:defRPr sz="2200">
                <a:solidFill>
                  <a:srgbClr val="000000"/>
                </a:solidFill>
                <a:uFillTx/>
                <a:latin typeface="Times"/>
                <a:ea typeface="Times"/>
                <a:cs typeface="Times"/>
                <a:sym typeface="Times"/>
              </a:defRPr>
            </a:pPr>
            <a:r>
              <a:rPr>
                <a:uFillTx/>
              </a:rPr>
              <a:t>The thalamus plays various roles in memory, emotion, motor control, and sensation. Its main function is to process incoming sensory information and relay it to the appropriate places in the cerebrum.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5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7" name="A single hypothalamus, as its name implies, lies medially beneath the thalami. It is shaped somewhat like a flattened funnel, forming the floor and the lateral walls of the third ventricle. The hypothalamus is a major control center for many instinctive and automatic functions of the body including water balance, blood pressure, hunger and thirst, digestive functions, metabolism, stress responses, shivering and sweating, sleep, memory, growth, emotion, reproductive cycles, sexual behavior, childbirth, and lactation. The pituitary gland attaches by a stalk to the base of the hypothalamus, and the hypothalamus carries out several of its functions by regulating the secretion of pituitary hormon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76272"/>
            <a:ext cx="8520604" cy="4724455"/>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352043" indent="0" marL="0">
              <a:lnSpc>
                <a:spcPts val="3500"/>
              </a:lnSpc>
              <a:spcBef>
                <a:spcPts val="900"/>
              </a:spcBef>
              <a:buNone/>
              <a:defRPr sz="2027">
                <a:solidFill>
                  <a:srgbClr val="000000"/>
                </a:solidFill>
                <a:uFillTx/>
                <a:latin typeface="Times"/>
                <a:ea typeface="Times"/>
                <a:cs typeface="Times"/>
                <a:sym typeface="Times"/>
              </a:defRPr>
            </a:pPr>
            <a:r>
              <a:rPr>
                <a:uFillTx/>
              </a:rPr>
              <a:t>A single </a:t>
            </a:r>
            <a:r>
              <a:rPr b="1">
                <a:uFillTx/>
              </a:rPr>
              <a:t>hypothalamus,</a:t>
            </a:r>
            <a:r>
              <a:rPr baseline="19727">
                <a:uFillTx/>
              </a:rPr>
              <a:t> </a:t>
            </a:r>
            <a:r>
              <a:rPr>
                <a:uFillTx/>
              </a:rPr>
              <a:t>as its name implies, lies medially beneath the thalami. It is shaped somewhat like a flattened funnel, forming the floor and the lateral walls of the third ventricle. The hypothalamus is a major control center for many instinctive and automatic functions of the body including water balance, blood pressure, hunger and thirst, digestive functions, metabolism, stress responses, shivering and sweating, sleep, memory, growth, emotion, reproductive cycles, sexual behavior, childbirth, and lactation. The pituitary gland attaches by a stalk to the base of the hypothalamus, and the hypothalamus carries out several of its functions by regulating the secretion of pituitary hormones. </a:t>
            </a:r>
          </a:p>
          <a:p>
            <a:pPr defTabSz="352043" indent="0" marL="0">
              <a:lnSpc>
                <a:spcPts val="3500"/>
              </a:lnSpc>
              <a:spcBef>
                <a:spcPts val="900"/>
              </a:spcBef>
              <a:buNone/>
              <a:defRPr sz="2027">
                <a:solidFill>
                  <a:srgbClr val="000000"/>
                </a:solidFill>
                <a:uFillTx/>
                <a:latin typeface="Times"/>
                <a:ea typeface="Times"/>
                <a:cs typeface="Times"/>
                <a:sym typeface="Times"/>
              </a:defRPr>
            </a:pPr>
            <a:r>
              <a:rPr>
                <a:uFillTx/>
              </a:rPr>
              <a:t>The </a:t>
            </a:r>
            <a:r>
              <a:rPr b="1">
                <a:uFillTx/>
              </a:rPr>
              <a:t>epithalamus </a:t>
            </a:r>
            <a:r>
              <a:rPr>
                <a:uFillTx/>
              </a:rPr>
              <a:t>is a small median sliver of tissue that arches over the midline between the thalami. Its most prominent component is the </a:t>
            </a:r>
            <a:r>
              <a:rPr b="1">
                <a:uFillTx/>
              </a:rPr>
              <a:t>pineal gland</a:t>
            </a:r>
            <a:r>
              <a:rPr>
                <a:uFillTx/>
              </a:rPr>
              <a:t>, an endocrine gland that produces melatonin and serotonin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5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9" name="The Cerebellu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542575"/>
            <a:ext cx="8520604" cy="4883552"/>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57200" indent="0" marL="0">
              <a:lnSpc>
                <a:spcPts val="5700"/>
              </a:lnSpc>
              <a:spcBef>
                <a:spcPts val="1200"/>
              </a:spcBef>
              <a:buNone/>
              <a:defRPr b="1" sz="2966">
                <a:solidFill>
                  <a:srgbClr val="005266"/>
                </a:solidFill>
                <a:uFillTx/>
                <a:latin typeface="Times"/>
                <a:ea typeface="Times"/>
                <a:cs typeface="Times"/>
                <a:sym typeface="Times"/>
              </a:defRPr>
            </a:pPr>
            <a:r>
              <a:rPr>
                <a:uFillTx/>
              </a:rPr>
              <a:t>The Cerebellum </a:t>
            </a:r>
            <a:endParaRPr b="0">
              <a:solidFill>
                <a:srgbClr val="000000"/>
              </a:solidFill>
              <a:uFillTx/>
            </a:endParaRPr>
          </a:p>
          <a:p>
            <a:pPr defTabSz="457200" indent="0" marL="0">
              <a:lnSpc>
                <a:spcPts val="5000"/>
              </a:lnSpc>
              <a:spcBef>
                <a:spcPts val="1200"/>
              </a:spcBef>
              <a:buNone/>
              <a:defRPr sz="2966">
                <a:solidFill>
                  <a:srgbClr val="000000"/>
                </a:solidFill>
                <a:uFillTx/>
                <a:latin typeface="Times"/>
                <a:ea typeface="Times"/>
                <a:cs typeface="Times"/>
                <a:sym typeface="Times"/>
              </a:defRPr>
            </a:pPr>
            <a:r>
              <a:rPr>
                <a:uFillTx/>
              </a:rPr>
              <a:t>The cerebellum is the second-largest part of the brain. Even though it is only 10% of the brain mass, it contains over 50% of its neurons. As noted earlier, the cerebellum consists of right and left hemispheres connected by a narrow bridge, and is marked by slender folia and sulci. The cerebellum has a surface cortex of gray matter and a deeper layer of white matter. In a sagittal section, the white matter exhibits a branching, fernlike pattern called the </a:t>
            </a:r>
            <a:r>
              <a:rPr i="1">
                <a:uFillTx/>
              </a:rPr>
              <a:t>arbor vitae</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8" name="Slide Number"/>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4294967295" sz="quarter"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940975" y="6324600"/>
            <a:ext cx="203023" cy="288822"/>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bIns="45718" lIns="45718" rIns="45718" tIns="45718"/>
          <a:lstStyle>
            <a:lvl1pPr defTabSz="914400">
              <a:defRPr b="1" sz="1400">
                <a:solidFill>
                  <a:srgbClr val="000000"/>
                </a:solidFill>
                <a:uFillTx/>
              </a:defRPr>
            </a:lvl1pPr>
          </a:lstStyle>
          <a:p>
            <a:pPr/>
            <a:fld id="{86CB4B4D-7CA3-9044-876B-883B54F8677D}" type="slidenum"/>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9" name="Gross Anatomy of Stomach"/>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4294967295"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0267" y="88900"/>
            <a:ext cx="7871325" cy="83820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18" lIns="45718" rIns="45718" tIns="45718"/>
          <a:lstStyle>
            <a:lvl1pPr algn="ctr" defTabSz="758951">
              <a:defRPr b="1" sz="3652">
                <a:uFillTx/>
              </a:defRPr>
            </a:lvl1pPr>
          </a:lstStyle>
          <a:p>
            <a:pPr/>
            <a:r>
              <a:rPr>
                <a:uFillTx/>
              </a:rPr>
              <a:t>Gross Anatomy of Nervous system</a:t>
            </a:r>
            <a:endParaRPr b="0" sz="996">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0" name="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95512" y="6349"/>
            <a:ext cx="190501" cy="457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2800"/>
              </a:lnSpc>
              <a:defRPr sz="1200">
                <a:uFillTx/>
                <a:latin typeface="Times"/>
                <a:ea typeface="Times"/>
                <a:cs typeface="Times"/>
                <a:sym typeface="Times"/>
              </a:defRPr>
            </a:lvl1pPr>
          </a:lstStyle>
          <a:p>
            <a:pPr/>
            <a:r>
              <a:rPr>
                <a:uFillTx/>
              </a:rPr>
              <a:t>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 name="The nervous system has two main anatomical subdivision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68860" y="1069339"/>
            <a:ext cx="8034140" cy="471932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4000"/>
              </a:lnSpc>
              <a:spcBef>
                <a:spcPts val="1200"/>
              </a:spcBef>
              <a:defRPr sz="2133">
                <a:uFillTx/>
                <a:latin typeface="Times"/>
                <a:ea typeface="Times"/>
                <a:cs typeface="Times"/>
                <a:sym typeface="Times"/>
              </a:defRPr>
            </a:pPr>
            <a:r>
              <a:rPr>
                <a:uFillTx/>
              </a:rPr>
              <a:t>The nervous system has two main anatomical subdivisions. </a:t>
            </a:r>
          </a:p>
          <a:p>
            <a:pPr defTabSz="457200" indent="-317499" marL="457199">
              <a:lnSpc>
                <a:spcPts val="4000"/>
              </a:lnSpc>
              <a:spcBef>
                <a:spcPts val="1300"/>
              </a:spcBef>
              <a:buClr>
                <a:srgbClr val="000000"/>
              </a:buClr>
              <a:buSzPct val="100000"/>
              <a:buFont typeface="Times"/>
              <a:buAutoNum type="arabicPeriod"/>
              <a:defRPr sz="2133">
                <a:uFillTx/>
                <a:latin typeface="Times"/>
                <a:ea typeface="Times"/>
                <a:cs typeface="Times"/>
                <a:sym typeface="Times"/>
              </a:defRPr>
            </a:pPr>
            <a:r>
              <a:rPr i="1" u="sng">
                <a:uFillTx/>
              </a:rPr>
              <a:t>The central</a:t>
            </a:r>
            <a:r>
              <a:rPr>
                <a:uFillTx/>
              </a:rPr>
              <a:t> </a:t>
            </a:r>
            <a:r>
              <a:rPr b="1">
                <a:uFillTx/>
              </a:rPr>
              <a:t>nervous system (CNS) </a:t>
            </a:r>
            <a:r>
              <a:rPr>
                <a:uFillTx/>
              </a:rPr>
              <a:t>is composed of the brain and spinal cord and is enclosed and protected by bone—the cranium and vertebral column. It carries out the integrative functions of the nervous system. </a:t>
            </a:r>
            <a:br>
              <a:rPr>
                <a:uFillTx/>
              </a:rPr>
            </a:br>
          </a:p>
          <a:p>
            <a:pPr defTabSz="457200" indent="-317499" marL="457199">
              <a:lnSpc>
                <a:spcPts val="4000"/>
              </a:lnSpc>
              <a:spcBef>
                <a:spcPts val="1300"/>
              </a:spcBef>
              <a:buClr>
                <a:srgbClr val="000000"/>
              </a:buClr>
              <a:buSzPct val="100000"/>
              <a:buFont typeface="Times"/>
              <a:buAutoNum type="arabicPeriod"/>
              <a:defRPr sz="2133">
                <a:uFillTx/>
                <a:latin typeface="Times"/>
                <a:ea typeface="Times"/>
                <a:cs typeface="Times"/>
                <a:sym typeface="Times"/>
              </a:defRPr>
            </a:pPr>
            <a:r>
              <a:rPr i="1" u="sng">
                <a:uFillTx/>
              </a:rPr>
              <a:t>The peripheral</a:t>
            </a:r>
            <a:r>
              <a:rPr>
                <a:uFillTx/>
              </a:rPr>
              <a:t> </a:t>
            </a:r>
            <a:r>
              <a:rPr b="1">
                <a:uFillTx/>
              </a:rPr>
              <a:t>nervous system(PNS) </a:t>
            </a:r>
            <a:r>
              <a:rPr>
                <a:uFillTx/>
              </a:rPr>
              <a:t>is composed of nerves leading to and from the CNS. The PNS provides the CNS with pathways of signal input and output, connecting it to the body’s sense organs, muscles, and glands. Thus, it carries out both the sensory and motor functions. </a:t>
            </a:r>
            <a:br>
              <a:rPr>
                <a:uFillTx/>
              </a:rPr>
            </a:b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6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1" name="The Cerebru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788588"/>
            <a:ext cx="8520604" cy="4650239"/>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57200" indent="0" marL="0">
              <a:lnSpc>
                <a:spcPts val="5800"/>
              </a:lnSpc>
              <a:spcBef>
                <a:spcPts val="1200"/>
              </a:spcBef>
              <a:buNone/>
              <a:defRPr b="1" sz="3066">
                <a:solidFill>
                  <a:srgbClr val="005266"/>
                </a:solidFill>
                <a:uFillTx/>
                <a:latin typeface="Times"/>
                <a:ea typeface="Times"/>
                <a:cs typeface="Times"/>
                <a:sym typeface="Times"/>
              </a:defRPr>
            </a:pPr>
            <a:r>
              <a:rPr>
                <a:uFillTx/>
              </a:rPr>
              <a:t>The Cerebrum </a:t>
            </a:r>
            <a:endParaRPr b="0">
              <a:solidFill>
                <a:srgbClr val="000000"/>
              </a:solidFill>
              <a:uFillTx/>
            </a:endParaRPr>
          </a:p>
          <a:p>
            <a:pPr defTabSz="457200" indent="0" marL="0">
              <a:lnSpc>
                <a:spcPts val="5100"/>
              </a:lnSpc>
              <a:spcBef>
                <a:spcPts val="1200"/>
              </a:spcBef>
              <a:buNone/>
              <a:defRPr sz="3066">
                <a:solidFill>
                  <a:srgbClr val="000000"/>
                </a:solidFill>
                <a:uFillTx/>
                <a:latin typeface="Times"/>
                <a:ea typeface="Times"/>
                <a:cs typeface="Times"/>
                <a:sym typeface="Times"/>
              </a:defRPr>
            </a:pPr>
            <a:r>
              <a:rPr>
                <a:uFillTx/>
              </a:rPr>
              <a:t>The cerebrum is the largest and most conspicuous part of the brain. It enables you to turn pages in a book, read and comprehend the words, remember ideas, talk about them, and take an examination. It is the seat of your sensory perception, memory, thought, judgment, and voluntary motor control, among other functions. </a:t>
            </a:r>
            <a:endParaRPr sz="1200">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6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3" name="Lobes of the Cerebru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413273"/>
            <a:ext cx="8520604" cy="572711"/>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algn="ctr" defTabSz="182880">
              <a:lnSpc>
                <a:spcPts val="3600"/>
              </a:lnSpc>
              <a:spcBef>
                <a:spcPts val="400"/>
              </a:spcBef>
              <a:defRPr b="1" sz="2440">
                <a:uFillTx/>
                <a:latin typeface="Times"/>
                <a:ea typeface="Times"/>
                <a:cs typeface="Times"/>
                <a:sym typeface="Times"/>
              </a:defRPr>
            </a:lvl1pPr>
          </a:lstStyle>
          <a:p>
            <a:pPr/>
            <a:r>
              <a:rPr>
                <a:uFillTx/>
              </a:rPr>
              <a:t>Lobes of the Cerebrum </a:t>
            </a:r>
            <a:endParaRPr b="0">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4" name="There are five lobes in each hemisphere, mostly named for the overlying cranial bones (fig. 9.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14763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356615" indent="0" marL="0">
              <a:lnSpc>
                <a:spcPts val="3100"/>
              </a:lnSpc>
              <a:spcBef>
                <a:spcPts val="900"/>
              </a:spcBef>
              <a:buNone/>
              <a:defRPr sz="1663">
                <a:solidFill>
                  <a:srgbClr val="000000"/>
                </a:solidFill>
                <a:uFillTx/>
                <a:latin typeface="Times"/>
                <a:ea typeface="Times"/>
                <a:cs typeface="Times"/>
                <a:sym typeface="Times"/>
              </a:defRPr>
            </a:pPr>
            <a:r>
              <a:rPr>
                <a:uFillTx/>
              </a:rPr>
              <a:t>There are five lobes in each hemisphere, mostly named for the overlying cranial bones (fig. 9.7): </a:t>
            </a:r>
          </a:p>
          <a:p>
            <a:pPr defTabSz="356615" indent="0" marL="0">
              <a:lnSpc>
                <a:spcPts val="3100"/>
              </a:lnSpc>
              <a:spcBef>
                <a:spcPts val="900"/>
              </a:spcBef>
              <a:buNone/>
              <a:defRPr sz="1663">
                <a:solidFill>
                  <a:srgbClr val="000000"/>
                </a:solidFill>
                <a:uFillTx/>
                <a:latin typeface="Times"/>
                <a:ea typeface="Times"/>
                <a:cs typeface="Times"/>
                <a:sym typeface="Times"/>
              </a:defRPr>
            </a:pPr>
            <a:r>
              <a:rPr>
                <a:uFillTx/>
              </a:rPr>
              <a:t>1. The </a:t>
            </a:r>
            <a:r>
              <a:rPr b="1">
                <a:uFillTx/>
              </a:rPr>
              <a:t>frontal lobe </a:t>
            </a:r>
            <a:r>
              <a:rPr>
                <a:uFillTx/>
              </a:rPr>
              <a:t>begins immediately behind the frontal bone, superior to the eyes. Its posterior boundary is a wavy vertical groove, the </a:t>
            </a:r>
            <a:r>
              <a:rPr i="1">
                <a:uFillTx/>
              </a:rPr>
              <a:t>central sulcus, </a:t>
            </a:r>
            <a:r>
              <a:rPr>
                <a:uFillTx/>
              </a:rPr>
              <a:t>that extends from the top of the head to the margin of the lateral sulcus, which is described shortly. A wide region of the frontal lobe just anterior to the central sulcus is concerned with voluntary motor functions. Farther anterior to this, between the motor region and the forehead, is the </a:t>
            </a:r>
            <a:r>
              <a:rPr b="1">
                <a:uFillTx/>
              </a:rPr>
              <a:t>prefrontal cortex. </a:t>
            </a:r>
            <a:r>
              <a:rPr>
                <a:uFillTx/>
              </a:rPr>
              <a:t>This is little developed in other mammals but very prominent in humans, and is concerned with </a:t>
            </a:r>
            <a:r>
              <a:rPr i="1">
                <a:uFillTx/>
              </a:rPr>
              <a:t>explicit memory </a:t>
            </a:r>
            <a:r>
              <a:rPr>
                <a:uFillTx/>
              </a:rPr>
              <a:t>(memory of facts that you can verbalize), mood, emotion, motivation, and abstract thought such as foresight, planning, problem solving, and social judgment.On the underside </a:t>
            </a:r>
            <a:r>
              <a:rPr sz="935">
                <a:uFillTx/>
              </a:rPr>
              <a:t> </a:t>
            </a:r>
            <a:r>
              <a:rPr>
                <a:uFillTx/>
              </a:rPr>
              <a:t>of each frontal lobe is a club-shaped </a:t>
            </a:r>
            <a:r>
              <a:rPr i="1">
                <a:uFillTx/>
              </a:rPr>
              <a:t>olfactory bulb, </a:t>
            </a:r>
            <a:r>
              <a:rPr>
                <a:uFillTx/>
              </a:rPr>
              <a:t>which receives nerve fibers from the nose for the sense of smell and relays these signals to more posterior processing centers.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6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6" name="The parietal lobe forms the uppermost part of the brain and underlies the parietal bone. Its anterior boundary is the central sulcus and its posterior boundary is the parieto–occipital sulcus, visible on the medial surface of each hemisphere (see fig. 9.2). This lobe is concerned with the sensory perception and integration of taste; processing visual information; spatial perception; language processing; numerical awareness (such as how many objects one is seeing); and somatic (body-wall and musculoskeletal) sensa- tions such as touch, stretch, and pai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497182"/>
            <a:ext cx="8520604" cy="4840045"/>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196596" indent="0" marL="0">
              <a:lnSpc>
                <a:spcPts val="2200"/>
              </a:lnSpc>
              <a:spcBef>
                <a:spcPts val="500"/>
              </a:spcBef>
              <a:buNone/>
              <a:defRPr sz="1376">
                <a:solidFill>
                  <a:srgbClr val="000000"/>
                </a:solidFill>
                <a:uFillTx/>
                <a:latin typeface="Times"/>
                <a:ea typeface="Times"/>
                <a:cs typeface="Times"/>
                <a:sym typeface="Times"/>
              </a:defRPr>
            </a:pPr>
          </a:p>
          <a:p>
            <a:pPr defTabSz="196596" indent="-136525" marL="196596">
              <a:lnSpc>
                <a:spcPts val="2200"/>
              </a:lnSpc>
              <a:spcBef>
                <a:spcPts val="500"/>
              </a:spcBef>
              <a:buClr>
                <a:srgbClr val="000000"/>
              </a:buClr>
              <a:buFont typeface="Times"/>
              <a:buAutoNum startAt="2" type="arabicPeriod"/>
              <a:defRPr sz="1376">
                <a:solidFill>
                  <a:srgbClr val="000000"/>
                </a:solidFill>
                <a:uFillTx/>
                <a:latin typeface="Times"/>
                <a:ea typeface="Times"/>
                <a:cs typeface="Times"/>
                <a:sym typeface="Times"/>
              </a:defRPr>
            </a:pPr>
            <a:r>
              <a:rPr>
                <a:uFillTx/>
              </a:rPr>
              <a:t>The </a:t>
            </a:r>
            <a:r>
              <a:rPr b="1">
                <a:uFillTx/>
              </a:rPr>
              <a:t>parietal lobe </a:t>
            </a:r>
            <a:r>
              <a:rPr>
                <a:uFillTx/>
              </a:rPr>
              <a:t>forms the uppermost part of the brain and underlies the parietal bone. Its anterior boundary is the central sulcus and its posterior boundary is the </a:t>
            </a:r>
            <a:r>
              <a:rPr i="1">
                <a:uFillTx/>
              </a:rPr>
              <a:t>parieto–occipital sulcus, </a:t>
            </a:r>
            <a:r>
              <a:rPr>
                <a:uFillTx/>
              </a:rPr>
              <a:t>visible on the medial surface of each hemisphere (see fig. 9.2). This lobe is concerned with the sensory perception and integration of taste; processing visual information; spatial perception; language processing; numerical awareness (such as how many objects one is seeing); and </a:t>
            </a:r>
            <a:r>
              <a:rPr i="1">
                <a:uFillTx/>
              </a:rPr>
              <a:t>somatic </a:t>
            </a:r>
            <a:r>
              <a:rPr>
                <a:uFillTx/>
              </a:rPr>
              <a:t>(body-wall and musculoskeletal) sensa- tions such as touch, stretch, and pain. </a:t>
            </a:r>
            <a:br>
              <a:rPr>
                <a:uFillTx/>
              </a:rPr>
            </a:br>
          </a:p>
          <a:p>
            <a:pPr defTabSz="196596" indent="-136525" marL="196596">
              <a:lnSpc>
                <a:spcPts val="2200"/>
              </a:lnSpc>
              <a:spcBef>
                <a:spcPts val="500"/>
              </a:spcBef>
              <a:buClr>
                <a:srgbClr val="000000"/>
              </a:buClr>
              <a:buFont typeface="Times"/>
              <a:buAutoNum startAt="2" type="arabicPeriod"/>
              <a:defRPr sz="1376">
                <a:solidFill>
                  <a:srgbClr val="000000"/>
                </a:solidFill>
                <a:uFillTx/>
                <a:latin typeface="Times"/>
                <a:ea typeface="Times"/>
                <a:cs typeface="Times"/>
                <a:sym typeface="Times"/>
              </a:defRPr>
            </a:pPr>
            <a:r>
              <a:rPr>
                <a:uFillTx/>
              </a:rPr>
              <a:t>The</a:t>
            </a:r>
            <a:r>
              <a:rPr b="1">
                <a:uFillTx/>
              </a:rPr>
              <a:t>occipitallobe</a:t>
            </a:r>
            <a:r>
              <a:rPr>
                <a:uFillTx/>
              </a:rPr>
              <a:t>isattherearoftheheadunderlyingtheoccipitalbone.It is the principal visual center of the brain. </a:t>
            </a:r>
            <a:br>
              <a:rPr>
                <a:uFillTx/>
              </a:rPr>
            </a:br>
          </a:p>
          <a:p>
            <a:pPr defTabSz="196596" indent="-136525" marL="196596">
              <a:lnSpc>
                <a:spcPts val="2200"/>
              </a:lnSpc>
              <a:spcBef>
                <a:spcPts val="500"/>
              </a:spcBef>
              <a:buClr>
                <a:srgbClr val="000000"/>
              </a:buClr>
              <a:buFont typeface="Times"/>
              <a:buAutoNum startAt="2" type="arabicPeriod"/>
              <a:defRPr sz="1376">
                <a:solidFill>
                  <a:srgbClr val="000000"/>
                </a:solidFill>
                <a:uFillTx/>
                <a:latin typeface="Times"/>
                <a:ea typeface="Times"/>
                <a:cs typeface="Times"/>
                <a:sym typeface="Times"/>
              </a:defRPr>
            </a:pPr>
            <a:r>
              <a:rPr>
                <a:uFillTx/>
              </a:rPr>
              <a:t>The </a:t>
            </a:r>
            <a:r>
              <a:rPr b="1">
                <a:uFillTx/>
              </a:rPr>
              <a:t>temporal lobe </a:t>
            </a:r>
            <a:r>
              <a:rPr>
                <a:uFillTx/>
              </a:rPr>
              <a:t>is a lateral, horizontal lobe deep to the temporal bone, separated from the parietal lobe above it by a deep </a:t>
            </a:r>
            <a:r>
              <a:rPr i="1">
                <a:uFillTx/>
              </a:rPr>
              <a:t>lateral sulcus. </a:t>
            </a:r>
            <a:r>
              <a:rPr>
                <a:uFillTx/>
              </a:rPr>
              <a:t>It is con- cerned with hearing, smell, emotional behavior, learning, various aspects of memory, visual recognition, and language comprehension. </a:t>
            </a:r>
            <a:br>
              <a:rPr>
                <a:uFillTx/>
              </a:rPr>
            </a:br>
          </a:p>
          <a:p>
            <a:pPr defTabSz="196596" indent="-136525" marL="196596">
              <a:lnSpc>
                <a:spcPts val="2200"/>
              </a:lnSpc>
              <a:spcBef>
                <a:spcPts val="500"/>
              </a:spcBef>
              <a:buClr>
                <a:srgbClr val="000000"/>
              </a:buClr>
              <a:buFont typeface="Times"/>
              <a:buAutoNum startAt="2" type="arabicPeriod"/>
              <a:defRPr sz="1376">
                <a:solidFill>
                  <a:srgbClr val="000000"/>
                </a:solidFill>
                <a:uFillTx/>
                <a:latin typeface="Times"/>
                <a:ea typeface="Times"/>
                <a:cs typeface="Times"/>
                <a:sym typeface="Times"/>
              </a:defRPr>
            </a:pPr>
            <a:r>
              <a:rPr>
                <a:uFillTx/>
              </a:rPr>
              <a:t>The </a:t>
            </a:r>
            <a:r>
              <a:rPr b="1">
                <a:uFillTx/>
              </a:rPr>
              <a:t>insula</a:t>
            </a:r>
            <a:r>
              <a:rPr baseline="29069">
                <a:uFillTx/>
              </a:rPr>
              <a:t>15 </a:t>
            </a:r>
            <a:r>
              <a:rPr>
                <a:uFillTx/>
              </a:rPr>
              <a:t>is a small mass of cortex deep to the lateral sulcus, made vis- ible only by retracting or cutting away some of the overlying cerebrum (see figs. 9.1c, 9.4c, and 9.7). It plays roles in taste, pain, visceral sensations (such as a stomachache), consciousness, emotion, empathy, and cardiovas- cular homeostasis. </a:t>
            </a:r>
            <a:br>
              <a:rPr>
                <a:uFillTx/>
              </a:rPr>
            </a:b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6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8" name="The Basal Nuclei…"/>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2798" y="7397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57200" indent="0" marL="0">
              <a:lnSpc>
                <a:spcPts val="4500"/>
              </a:lnSpc>
              <a:spcBef>
                <a:spcPts val="1200"/>
              </a:spcBef>
              <a:buNone/>
              <a:defRPr b="1" sz="2300">
                <a:solidFill>
                  <a:srgbClr val="000000"/>
                </a:solidFill>
                <a:uFillTx/>
                <a:latin typeface="Times"/>
                <a:ea typeface="Times"/>
                <a:cs typeface="Times"/>
                <a:sym typeface="Times"/>
              </a:defRPr>
            </a:pPr>
            <a:r>
              <a:rPr>
                <a:uFillTx/>
              </a:rPr>
              <a:t>The Basal Nuclei </a:t>
            </a:r>
            <a:endParaRPr b="0">
              <a:uFillTx/>
            </a:endParaRPr>
          </a:p>
          <a:p>
            <a:pPr defTabSz="457200" indent="0" marL="0">
              <a:lnSpc>
                <a:spcPts val="4200"/>
              </a:lnSpc>
              <a:spcBef>
                <a:spcPts val="1200"/>
              </a:spcBef>
              <a:buNone/>
              <a:defRPr sz="2300">
                <a:solidFill>
                  <a:srgbClr val="000000"/>
                </a:solidFill>
                <a:uFillTx/>
                <a:latin typeface="Times"/>
                <a:ea typeface="Times"/>
                <a:cs typeface="Times"/>
                <a:sym typeface="Times"/>
              </a:defRPr>
            </a:pPr>
            <a:r>
              <a:rPr>
                <a:uFillTx/>
              </a:rPr>
              <a:t>The </a:t>
            </a:r>
            <a:r>
              <a:rPr b="1">
                <a:uFillTx/>
              </a:rPr>
              <a:t>basal nuclei </a:t>
            </a:r>
            <a:r>
              <a:rPr>
                <a:uFillTx/>
              </a:rPr>
              <a:t>are masses of cerebral gray matter buried deep in the white matter, lateral to the thalamus (see fig. 9.4). They receive input from the substantia nigra of the midbrain and motor areas of the cerebral cortex and send signals back to both of these locations. They are part of a feedback loop that serves in motor control and are further discussed in a later section on that topic.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6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0" name="Заголовок"/>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914400">
              <a:defRPr sz="2700">
                <a:uFillTx/>
              </a:defRPr>
            </a:p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1" name="The Limbic Syste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57200" indent="0" marL="0">
              <a:lnSpc>
                <a:spcPts val="3700"/>
              </a:lnSpc>
              <a:spcBef>
                <a:spcPts val="1200"/>
              </a:spcBef>
              <a:buNone/>
              <a:defRPr b="1" sz="1600">
                <a:solidFill>
                  <a:srgbClr val="000000"/>
                </a:solidFill>
                <a:uFillTx/>
                <a:latin typeface="Times"/>
                <a:ea typeface="Times"/>
                <a:cs typeface="Times"/>
                <a:sym typeface="Times"/>
              </a:defRPr>
            </a:pPr>
            <a:r>
              <a:rPr>
                <a:uFillTx/>
              </a:rPr>
              <a:t>The Limbic System </a:t>
            </a:r>
            <a:endParaRPr b="0" sz="1200">
              <a:uFillTx/>
            </a:endParaRPr>
          </a:p>
          <a:p>
            <a:pPr defTabSz="457200" indent="0" marL="0">
              <a:lnSpc>
                <a:spcPts val="3000"/>
              </a:lnSpc>
              <a:spcBef>
                <a:spcPts val="1200"/>
              </a:spcBef>
              <a:buNone/>
              <a:defRPr sz="1333">
                <a:solidFill>
                  <a:srgbClr val="000000"/>
                </a:solidFill>
                <a:uFillTx/>
                <a:latin typeface="Times"/>
                <a:ea typeface="Times"/>
                <a:cs typeface="Times"/>
                <a:sym typeface="Times"/>
              </a:defRPr>
            </a:pPr>
            <a:r>
              <a:rPr>
                <a:uFillTx/>
              </a:rPr>
              <a:t>The </a:t>
            </a:r>
            <a:r>
              <a:rPr b="1">
                <a:uFillTx/>
              </a:rPr>
              <a:t>limbic</a:t>
            </a:r>
            <a:r>
              <a:rPr baseline="50000" sz="800">
                <a:uFillTx/>
              </a:rPr>
              <a:t>16 </a:t>
            </a:r>
            <a:r>
              <a:rPr b="1">
                <a:uFillTx/>
              </a:rPr>
              <a:t>system </a:t>
            </a:r>
            <a:r>
              <a:rPr>
                <a:uFillTx/>
              </a:rPr>
              <a:t>is a group of brain structures concerned primarily with learn- ing, memory, and emotion. It forms a ring of tissue on the medial side of each hemisphere, encircling the corpus callosum and thalamus (fig. 9.8). It includes con- nections to other parts of the brain, including portions of the frontal and temporal lobes, hypothalamus, thalamus, and the olfactory apparatus. The last of these may explain why certain odors are associated with powerful memories and emotional responses. Two particularly important components of the limbic system are the </a:t>
            </a:r>
            <a:r>
              <a:rPr b="1">
                <a:uFillTx/>
              </a:rPr>
              <a:t>amygdala</a:t>
            </a:r>
            <a:r>
              <a:rPr baseline="50000" sz="800">
                <a:uFillTx/>
              </a:rPr>
              <a:t>17 </a:t>
            </a:r>
            <a:r>
              <a:rPr>
                <a:uFillTx/>
              </a:rPr>
              <a:t>(ah-MIG-da-luh) and </a:t>
            </a:r>
            <a:r>
              <a:rPr b="1">
                <a:uFillTx/>
              </a:rPr>
              <a:t>hippocampus</a:t>
            </a:r>
            <a:r>
              <a:rPr baseline="50000" sz="800">
                <a:uFillTx/>
              </a:rPr>
              <a:t>18</a:t>
            </a:r>
            <a:r>
              <a:rPr>
                <a:uFillTx/>
              </a:rPr>
              <a:t>—both of which are parts of the temporal lobe. </a:t>
            </a:r>
            <a:endParaRPr sz="1200">
              <a:uFillTx/>
            </a:endParaRPr>
          </a:p>
          <a:p>
            <a:pPr defTabSz="457200" indent="0" marL="0">
              <a:lnSpc>
                <a:spcPts val="3000"/>
              </a:lnSpc>
              <a:spcBef>
                <a:spcPts val="1200"/>
              </a:spcBef>
              <a:buNone/>
              <a:defRPr sz="1333">
                <a:solidFill>
                  <a:srgbClr val="000000"/>
                </a:solidFill>
                <a:uFillTx/>
                <a:latin typeface="Times"/>
                <a:ea typeface="Times"/>
                <a:cs typeface="Times"/>
                <a:sym typeface="Times"/>
              </a:defRPr>
            </a:pPr>
            <a:r>
              <a:rPr>
                <a:uFillTx/>
              </a:rPr>
              <a:t>The limbic system was originally thought to be associated mainly with smell, but later experiments revealed more significant roles in emotion and memory. It is involved in feelings that reinforce behaviors important to survival, such as the sense of reward associated with eating and sex, fear upon seeing a snake, and aversion to a food that has made one sick in the past. </a:t>
            </a:r>
            <a:endParaRPr sz="1200">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6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3" name="Sensatio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290014"/>
            <a:ext cx="8520604" cy="6277972"/>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182880" indent="0" marL="0">
              <a:lnSpc>
                <a:spcPts val="2700"/>
              </a:lnSpc>
              <a:spcBef>
                <a:spcPts val="400"/>
              </a:spcBef>
              <a:buNone/>
              <a:defRPr b="1" sz="1586">
                <a:solidFill>
                  <a:srgbClr val="005266"/>
                </a:solidFill>
                <a:uFillTx/>
                <a:latin typeface="Times"/>
                <a:ea typeface="Times"/>
                <a:cs typeface="Times"/>
                <a:sym typeface="Times"/>
              </a:defRPr>
            </a:pPr>
            <a:r>
              <a:rPr>
                <a:uFillTx/>
              </a:rPr>
              <a:t>Sensation </a:t>
            </a:r>
            <a:endParaRPr b="0">
              <a:solidFill>
                <a:srgbClr val="000000"/>
              </a:solidFill>
              <a:uFillTx/>
            </a:endParaRPr>
          </a:p>
          <a:p>
            <a:pPr defTabSz="182880" indent="0" marL="0">
              <a:lnSpc>
                <a:spcPts val="2500"/>
              </a:lnSpc>
              <a:spcBef>
                <a:spcPts val="400"/>
              </a:spcBef>
              <a:buNone/>
              <a:defRPr sz="1586">
                <a:solidFill>
                  <a:srgbClr val="000000"/>
                </a:solidFill>
                <a:uFillTx/>
                <a:latin typeface="Times"/>
                <a:ea typeface="Times"/>
                <a:cs typeface="Times"/>
                <a:sym typeface="Times"/>
              </a:defRPr>
            </a:pPr>
            <a:r>
              <a:rPr>
                <a:uFillTx/>
              </a:rPr>
              <a:t>The human senses fall into two categories: </a:t>
            </a:r>
          </a:p>
          <a:p>
            <a:pPr defTabSz="182880" indent="0" marL="0">
              <a:lnSpc>
                <a:spcPts val="2500"/>
              </a:lnSpc>
              <a:spcBef>
                <a:spcPts val="400"/>
              </a:spcBef>
              <a:buNone/>
              <a:defRPr sz="1586">
                <a:solidFill>
                  <a:srgbClr val="000000"/>
                </a:solidFill>
                <a:uFillTx/>
                <a:latin typeface="Times"/>
                <a:ea typeface="Times"/>
                <a:cs typeface="Times"/>
                <a:sym typeface="Times"/>
              </a:defRPr>
            </a:pPr>
            <a:r>
              <a:rPr>
                <a:uFillTx/>
              </a:rPr>
              <a:t>(1) The </a:t>
            </a:r>
            <a:r>
              <a:rPr b="1">
                <a:uFillTx/>
              </a:rPr>
              <a:t>special senses </a:t>
            </a:r>
            <a:r>
              <a:rPr>
                <a:uFillTx/>
              </a:rPr>
              <a:t>employ sense organs limited to the head and include vision, hearing, equilibrium, taste, and smell. </a:t>
            </a:r>
          </a:p>
          <a:p>
            <a:pPr defTabSz="182880" indent="0" marL="0">
              <a:lnSpc>
                <a:spcPts val="2500"/>
              </a:lnSpc>
              <a:spcBef>
                <a:spcPts val="400"/>
              </a:spcBef>
              <a:buNone/>
              <a:defRPr sz="1586">
                <a:solidFill>
                  <a:srgbClr val="000000"/>
                </a:solidFill>
                <a:uFillTx/>
                <a:latin typeface="Times"/>
                <a:ea typeface="Times"/>
                <a:cs typeface="Times"/>
                <a:sym typeface="Times"/>
              </a:defRPr>
            </a:pPr>
            <a:r>
              <a:rPr>
                <a:uFillTx/>
              </a:rPr>
              <a:t>(2) The </a:t>
            </a:r>
            <a:r>
              <a:rPr b="1">
                <a:uFillTx/>
              </a:rPr>
              <a:t>somatosensory</a:t>
            </a:r>
            <a:r>
              <a:rPr baseline="25209">
                <a:uFillTx/>
              </a:rPr>
              <a:t> </a:t>
            </a:r>
            <a:r>
              <a:rPr>
                <a:uFillTx/>
              </a:rPr>
              <a:t>or </a:t>
            </a:r>
            <a:r>
              <a:rPr b="1">
                <a:uFillTx/>
              </a:rPr>
              <a:t>general senses </a:t>
            </a:r>
            <a:r>
              <a:rPr>
                <a:uFillTx/>
              </a:rPr>
              <a:t>are distributed over the entire body and include touch, itch, pain, heat, cold, pressure, stretch, and movement. The regions of the brain that receive input for the special senses are  </a:t>
            </a:r>
          </a:p>
          <a:p>
            <a:pPr defTabSz="182880" indent="-127000" marL="182880">
              <a:lnSpc>
                <a:spcPts val="2500"/>
              </a:lnSpc>
              <a:spcBef>
                <a:spcPts val="400"/>
              </a:spcBef>
              <a:buClr>
                <a:srgbClr val="000000"/>
              </a:buClr>
              <a:buFont typeface="Times"/>
              <a:buChar char="•"/>
              <a:defRPr sz="1586">
                <a:solidFill>
                  <a:srgbClr val="000000"/>
                </a:solidFill>
                <a:uFillTx/>
                <a:latin typeface="Times"/>
                <a:ea typeface="Times"/>
                <a:cs typeface="Times"/>
                <a:sym typeface="Times"/>
              </a:defRPr>
            </a:pPr>
            <a:r>
              <a:rPr>
                <a:uFillTx/>
              </a:rPr>
              <a:t>	∙  vision—the posterior occipital lobe; </a:t>
            </a:r>
            <a:br>
              <a:rPr>
                <a:uFillTx/>
              </a:rPr>
            </a:br>
          </a:p>
          <a:p>
            <a:pPr defTabSz="182880" indent="-127000" marL="182880">
              <a:lnSpc>
                <a:spcPts val="2500"/>
              </a:lnSpc>
              <a:spcBef>
                <a:spcPts val="400"/>
              </a:spcBef>
              <a:buClr>
                <a:srgbClr val="000000"/>
              </a:buClr>
              <a:buFont typeface="Times"/>
              <a:buChar char="•"/>
              <a:defRPr sz="1586">
                <a:solidFill>
                  <a:srgbClr val="000000"/>
                </a:solidFill>
                <a:uFillTx/>
                <a:latin typeface="Times"/>
                <a:ea typeface="Times"/>
                <a:cs typeface="Times"/>
                <a:sym typeface="Times"/>
              </a:defRPr>
            </a:pPr>
            <a:r>
              <a:rPr>
                <a:uFillTx/>
              </a:rPr>
              <a:t>	∙  hearing—the superior temporal lobe; </a:t>
            </a:r>
            <a:br>
              <a:rPr>
                <a:uFillTx/>
              </a:rPr>
            </a:br>
          </a:p>
          <a:p>
            <a:pPr defTabSz="182880" indent="-127000" marL="182880">
              <a:lnSpc>
                <a:spcPts val="2500"/>
              </a:lnSpc>
              <a:spcBef>
                <a:spcPts val="400"/>
              </a:spcBef>
              <a:buClr>
                <a:srgbClr val="000000"/>
              </a:buClr>
              <a:buFont typeface="Times"/>
              <a:buChar char="•"/>
              <a:defRPr sz="1586">
                <a:solidFill>
                  <a:srgbClr val="000000"/>
                </a:solidFill>
                <a:uFillTx/>
                <a:latin typeface="Times"/>
                <a:ea typeface="Times"/>
                <a:cs typeface="Times"/>
                <a:sym typeface="Times"/>
              </a:defRPr>
            </a:pPr>
            <a:r>
              <a:rPr>
                <a:uFillTx/>
              </a:rPr>
              <a:t>	∙  equilibrium—mainly the cerebellum; </a:t>
            </a:r>
            <a:br>
              <a:rPr>
                <a:uFillTx/>
              </a:rPr>
            </a:br>
          </a:p>
          <a:p>
            <a:pPr defTabSz="182880" indent="-127000" marL="182880">
              <a:lnSpc>
                <a:spcPts val="2500"/>
              </a:lnSpc>
              <a:spcBef>
                <a:spcPts val="400"/>
              </a:spcBef>
              <a:buClr>
                <a:srgbClr val="000000"/>
              </a:buClr>
              <a:buFont typeface="Times"/>
              <a:buChar char="•"/>
              <a:defRPr sz="1586">
                <a:solidFill>
                  <a:srgbClr val="000000"/>
                </a:solidFill>
                <a:uFillTx/>
                <a:latin typeface="Times"/>
                <a:ea typeface="Times"/>
                <a:cs typeface="Times"/>
                <a:sym typeface="Times"/>
              </a:defRPr>
            </a:pPr>
            <a:r>
              <a:rPr>
                <a:uFillTx/>
              </a:rPr>
              <a:t>	∙  taste—parts of the insula and lower parietal lobe; and </a:t>
            </a:r>
            <a:br>
              <a:rPr>
                <a:uFillTx/>
              </a:rPr>
            </a:br>
          </a:p>
          <a:p>
            <a:pPr defTabSz="182880" indent="-127000" marL="182880">
              <a:lnSpc>
                <a:spcPts val="2500"/>
              </a:lnSpc>
              <a:spcBef>
                <a:spcPts val="400"/>
              </a:spcBef>
              <a:buClr>
                <a:srgbClr val="000000"/>
              </a:buClr>
              <a:buFont typeface="Times"/>
              <a:buChar char="•"/>
              <a:defRPr sz="1586">
                <a:solidFill>
                  <a:srgbClr val="000000"/>
                </a:solidFill>
                <a:uFillTx/>
                <a:latin typeface="Times"/>
                <a:ea typeface="Times"/>
                <a:cs typeface="Times"/>
                <a:sym typeface="Times"/>
              </a:defRPr>
            </a:pPr>
            <a:r>
              <a:rPr>
                <a:uFillTx/>
              </a:rPr>
              <a:t>	∙  smell—the medial surface of the temporal lobe and inferior surface of the </a:t>
            </a:r>
            <a:br>
              <a:rPr>
                <a:uFillTx/>
              </a:rPr>
            </a:br>
            <a:r>
              <a:rPr>
                <a:uFillTx/>
              </a:rPr>
              <a:t>frontal lobe. </a:t>
            </a:r>
            <a:br>
              <a:rPr>
                <a:uFillTx/>
              </a:rPr>
            </a:br>
            <a:r>
              <a:rPr>
                <a:uFillTx/>
              </a:rPr>
              <a:t>These receiving areas are called </a:t>
            </a:r>
            <a:r>
              <a:rPr b="1">
                <a:uFillTx/>
              </a:rPr>
              <a:t>primary sensory areas. </a:t>
            </a:r>
            <a:r>
              <a:rPr>
                <a:uFillTx/>
              </a:rPr>
              <a:t>They merely make one aware of a stimulus, but identifying and making sense of it are carried out by adjacent </a:t>
            </a:r>
            <a:r>
              <a:rPr b="1">
                <a:uFillTx/>
              </a:rPr>
              <a:t>sensory association areas </a:t>
            </a:r>
            <a:r>
              <a:rPr>
                <a:uFillTx/>
              </a:rPr>
              <a:t>of the cerebrum. For example, a </a:t>
            </a:r>
            <a:r>
              <a:rPr i="1">
                <a:uFillTx/>
              </a:rPr>
              <a:t>visual associa- tion area </a:t>
            </a:r>
            <a:r>
              <a:rPr>
                <a:uFillTx/>
              </a:rPr>
              <a:t>immediately anterior to the primary visual area enables one to identify what one sees and to relate effectively to one’s visual world. </a:t>
            </a:r>
            <a:br>
              <a:rPr>
                <a:uFillTx/>
              </a:rPr>
            </a:b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6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5" name="Cognitio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815774"/>
            <a:ext cx="8346178" cy="5711632"/>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297179" indent="0" marL="0">
              <a:lnSpc>
                <a:spcPts val="3500"/>
              </a:lnSpc>
              <a:spcBef>
                <a:spcPts val="700"/>
              </a:spcBef>
              <a:buNone/>
              <a:defRPr sz="1798">
                <a:solidFill>
                  <a:srgbClr val="000000"/>
                </a:solidFill>
                <a:uFillTx/>
                <a:latin typeface="Times"/>
                <a:ea typeface="Times"/>
                <a:cs typeface="Times"/>
                <a:sym typeface="Times"/>
              </a:defRPr>
            </a:pPr>
            <a:r>
              <a:rPr b="1">
                <a:solidFill>
                  <a:srgbClr val="005266"/>
                </a:solidFill>
                <a:uFillTx/>
              </a:rPr>
              <a:t>Cognition </a:t>
            </a:r>
            <a:endParaRPr b="1">
              <a:solidFill>
                <a:srgbClr val="005266"/>
              </a:solidFill>
              <a:uFillTx/>
            </a:endParaRPr>
          </a:p>
          <a:p>
            <a:pPr defTabSz="297179" indent="-180308" marL="180308">
              <a:lnSpc>
                <a:spcPts val="3500"/>
              </a:lnSpc>
              <a:spcBef>
                <a:spcPts val="700"/>
              </a:spcBef>
              <a:buChar char="•"/>
              <a:defRPr sz="1798">
                <a:solidFill>
                  <a:srgbClr val="000000"/>
                </a:solidFill>
                <a:uFillTx/>
                <a:latin typeface="Times"/>
                <a:ea typeface="Times"/>
                <a:cs typeface="Times"/>
                <a:sym typeface="Times"/>
              </a:defRPr>
            </a:pPr>
            <a:r>
              <a:rPr b="1">
                <a:uFillTx/>
              </a:rPr>
              <a:t>Cognition</a:t>
            </a:r>
            <a:r>
              <a:rPr baseline="22242">
                <a:uFillTx/>
              </a:rPr>
              <a:t> </a:t>
            </a:r>
            <a:r>
              <a:rPr>
                <a:uFillTx/>
              </a:rPr>
              <a:t>refers to mental processes such as awareness, perception, thinking, knowledge, and memory. It is an integration of information between the routes of sensory input and motor output. </a:t>
            </a:r>
          </a:p>
          <a:p>
            <a:pPr defTabSz="297179" indent="-147404" marL="238209">
              <a:lnSpc>
                <a:spcPts val="3500"/>
              </a:lnSpc>
              <a:spcBef>
                <a:spcPts val="700"/>
              </a:spcBef>
              <a:buClr>
                <a:srgbClr val="005266"/>
              </a:buClr>
              <a:buFont typeface="Times"/>
              <a:buChar char="•"/>
              <a:defRPr sz="1798">
                <a:solidFill>
                  <a:srgbClr val="000000"/>
                </a:solidFill>
                <a:uFillTx/>
                <a:latin typeface="Times"/>
                <a:ea typeface="Times"/>
                <a:cs typeface="Times"/>
                <a:sym typeface="Times"/>
              </a:defRPr>
            </a:pPr>
            <a:r>
              <a:rPr>
                <a:uFillTx/>
              </a:rPr>
              <a:t>Cognitive association areas of the cerebrum account for 75% of our brain tissue. They include the sensory association areas just described, but the earlier discussion also pointed out other, diverse cognitive functions in all five lobes of the cerebrum and even in the cerebellum. </a:t>
            </a:r>
          </a:p>
          <a:p>
            <a:pPr defTabSz="297179" indent="-147404" marL="238209">
              <a:lnSpc>
                <a:spcPts val="3500"/>
              </a:lnSpc>
              <a:spcBef>
                <a:spcPts val="700"/>
              </a:spcBef>
              <a:buClr>
                <a:srgbClr val="005266"/>
              </a:buClr>
              <a:buFont typeface="Times"/>
              <a:buChar char="•"/>
              <a:defRPr sz="1798">
                <a:solidFill>
                  <a:srgbClr val="000000"/>
                </a:solidFill>
                <a:uFillTx/>
                <a:latin typeface="Times"/>
                <a:ea typeface="Times"/>
                <a:cs typeface="Times"/>
                <a:sym typeface="Times"/>
              </a:defRPr>
            </a:pPr>
            <a:r>
              <a:rPr>
                <a:uFillTx/>
              </a:rPr>
              <a:t>Lesions in these areas can produce a broad spectrum of effects such as inability to recognize familiar faces or to navigate within a familiar building; a variety of language deficits (aphasias) described later; or profound personality disorders and socially inappropriate behaviors. </a:t>
            </a:r>
            <a:br>
              <a:rPr>
                <a:uFillTx/>
              </a:rPr>
            </a:br>
          </a:p>
          <a:p>
            <a:pPr defTabSz="297179" indent="-147404" marL="238209">
              <a:lnSpc>
                <a:spcPts val="3500"/>
              </a:lnSpc>
              <a:spcBef>
                <a:spcPts val="700"/>
              </a:spcBef>
              <a:buClr>
                <a:srgbClr val="005266"/>
              </a:buClr>
              <a:buFont typeface="Times"/>
              <a:buChar char="•"/>
              <a:defRPr sz="1798">
                <a:solidFill>
                  <a:srgbClr val="000000"/>
                </a:solidFill>
                <a:uFillTx/>
                <a:latin typeface="Times"/>
                <a:ea typeface="Times"/>
                <a:cs typeface="Times"/>
                <a:sym typeface="Times"/>
              </a:defRPr>
            </a:pPr>
            <a:r>
              <a:rPr>
                <a:uFillTx/>
              </a:rPr>
              <a:t>Memory is one of the cognitive abilities we value most highly. It is a widely distributed function, not localized to any one area of the brain. The creation of new memories from ongoing sensory experience, called </a:t>
            </a:r>
            <a:r>
              <a:rPr i="1">
                <a:uFillTx/>
              </a:rPr>
              <a:t>memory consolidation, </a:t>
            </a:r>
            <a:r>
              <a:rPr>
                <a:uFillTx/>
              </a:rPr>
              <a:t>is a function of the hippocampus, amygdala, and cerebellum, but these are not memory-storage depots.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6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7" name="Motor Control…"/>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703657"/>
            <a:ext cx="8520604" cy="472247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265175" indent="0" marL="0">
              <a:lnSpc>
                <a:spcPts val="3200"/>
              </a:lnSpc>
              <a:spcBef>
                <a:spcPts val="600"/>
              </a:spcBef>
              <a:buNone/>
              <a:defRPr b="1" sz="1662">
                <a:solidFill>
                  <a:srgbClr val="005266"/>
                </a:solidFill>
                <a:uFillTx/>
                <a:latin typeface="Times"/>
                <a:ea typeface="Times"/>
                <a:cs typeface="Times"/>
                <a:sym typeface="Times"/>
              </a:defRPr>
            </a:pPr>
            <a:r>
              <a:rPr>
                <a:uFillTx/>
              </a:rPr>
              <a:t>Motor Control </a:t>
            </a:r>
            <a:endParaRPr b="0">
              <a:solidFill>
                <a:srgbClr val="000000"/>
              </a:solidFill>
              <a:uFillTx/>
            </a:endParaRPr>
          </a:p>
          <a:p>
            <a:pPr defTabSz="265175" indent="0" marL="0">
              <a:lnSpc>
                <a:spcPts val="2700"/>
              </a:lnSpc>
              <a:spcBef>
                <a:spcPts val="600"/>
              </a:spcBef>
              <a:buNone/>
              <a:defRPr b="1" sz="1662">
                <a:solidFill>
                  <a:srgbClr val="000000"/>
                </a:solidFill>
                <a:uFillTx/>
                <a:latin typeface="Times"/>
                <a:ea typeface="Times"/>
                <a:cs typeface="Times"/>
                <a:sym typeface="Times"/>
              </a:defRPr>
            </a:pPr>
            <a:r>
              <a:rPr>
                <a:uFillTx/>
              </a:rPr>
              <a:t>(b) </a:t>
            </a:r>
            <a:endParaRPr b="0">
              <a:uFillTx/>
            </a:endParaRPr>
          </a:p>
          <a:p>
            <a:pPr defTabSz="265175" indent="0" marL="0">
              <a:lnSpc>
                <a:spcPts val="2800"/>
              </a:lnSpc>
              <a:spcBef>
                <a:spcPts val="600"/>
              </a:spcBef>
              <a:buNone/>
              <a:defRPr sz="1662">
                <a:solidFill>
                  <a:srgbClr val="000000"/>
                </a:solidFill>
                <a:uFillTx/>
                <a:latin typeface="Times"/>
                <a:ea typeface="Times"/>
                <a:cs typeface="Times"/>
                <a:sym typeface="Times"/>
              </a:defRPr>
            </a:pPr>
            <a:r>
              <a:rPr>
                <a:uFillTx/>
              </a:rPr>
              <a:t>Components of the nervous system that control the skeletal muscles are called the </a:t>
            </a:r>
            <a:r>
              <a:rPr b="1">
                <a:uFillTx/>
              </a:rPr>
              <a:t>somatic motor division. </a:t>
            </a:r>
            <a:r>
              <a:rPr>
                <a:uFillTx/>
              </a:rPr>
              <a:t>This is distinguished from the </a:t>
            </a:r>
            <a:r>
              <a:rPr i="1">
                <a:uFillTx/>
              </a:rPr>
              <a:t>visceral motor (autonomic) division, </a:t>
            </a:r>
            <a:r>
              <a:rPr>
                <a:uFillTx/>
              </a:rPr>
              <a:t>discussed later, which controls cardiac and smooth muscle. The somatic motor division is under voluntary control—we contract most skeletal muscles at will—whereas the visceral motor division is involuntary. </a:t>
            </a:r>
          </a:p>
          <a:p>
            <a:pPr defTabSz="265175" indent="0" marL="0">
              <a:lnSpc>
                <a:spcPts val="2800"/>
              </a:lnSpc>
              <a:spcBef>
                <a:spcPts val="600"/>
              </a:spcBef>
              <a:buNone/>
              <a:defRPr sz="1662">
                <a:solidFill>
                  <a:srgbClr val="000000"/>
                </a:solidFill>
                <a:uFillTx/>
                <a:latin typeface="Times"/>
                <a:ea typeface="Times"/>
                <a:cs typeface="Times"/>
                <a:sym typeface="Times"/>
              </a:defRPr>
            </a:pPr>
            <a:r>
              <a:rPr>
                <a:uFillTx/>
              </a:rPr>
              <a:t>The decision to make a voluntary muscular movement originates in the </a:t>
            </a:r>
            <a:r>
              <a:rPr b="1">
                <a:uFillTx/>
              </a:rPr>
              <a:t>motor association area </a:t>
            </a:r>
            <a:r>
              <a:rPr>
                <a:uFillTx/>
              </a:rPr>
              <a:t>of the frontal lobe (fig. 9.10a). A “plan of action” is then relayed to neurons in the </a:t>
            </a:r>
            <a:r>
              <a:rPr b="1">
                <a:uFillTx/>
              </a:rPr>
              <a:t>precentral gyrus</a:t>
            </a:r>
            <a:r>
              <a:rPr>
                <a:uFillTx/>
              </a:rPr>
              <a:t>—the most posterior gyrus of the frontal lobe, immediately in front of the central sulcus. From neurons of this gyrus, axons descend the brainstem and spinal cord to synapse with motor (efferent) neurons whose axons exit the CNS and supply the skeletal muscles. Most of these axons cross over to the other side of the body as they pass through the medulla oblongata. Consequently, the right cerebrum controls movements on the left side of the body and vice versa. This is not true of most head–neck muscles, however, which are controlled by the cerebral hemisphere on the same side of the body. </a:t>
            </a:r>
          </a:p>
          <a:p>
            <a:pPr defTabSz="265175" indent="0" marL="0">
              <a:lnSpc>
                <a:spcPts val="2800"/>
              </a:lnSpc>
              <a:spcBef>
                <a:spcPts val="600"/>
              </a:spcBef>
              <a:buNone/>
              <a:defRPr sz="1662">
                <a:solidFill>
                  <a:srgbClr val="000000"/>
                </a:solidFill>
                <a:uFillTx/>
                <a:latin typeface="Times"/>
                <a:ea typeface="Times"/>
                <a:cs typeface="Times"/>
                <a:sym typeface="Times"/>
              </a:defRPr>
            </a:pPr>
            <a:r>
              <a:rPr>
                <a:uFillTx/>
              </a:rPr>
              <a:t>The precentral gyrus, like the postcentral gyrus described earlier, has an upside- down map of the opposite side of the body. This is depicted as a </a:t>
            </a:r>
            <a:r>
              <a:rPr i="1">
                <a:uFillTx/>
              </a:rPr>
              <a:t>motor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6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9" name="The cerebellum aids in learning motor skills, maintains muscle tone and posture, smooths muscle contractions, coordinates eye and body movements, and coordinates the motions of different joints with each other (such as the shoulder and elbow in pitching a baseball).…"/>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565197"/>
            <a:ext cx="8520604" cy="486093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48055" indent="0" marL="0">
              <a:lnSpc>
                <a:spcPts val="4500"/>
              </a:lnSpc>
              <a:spcBef>
                <a:spcPts val="1100"/>
              </a:spcBef>
              <a:buNone/>
              <a:defRPr sz="2580">
                <a:solidFill>
                  <a:srgbClr val="000000"/>
                </a:solidFill>
                <a:uFillTx/>
                <a:latin typeface="Times"/>
                <a:ea typeface="Times"/>
                <a:cs typeface="Times"/>
                <a:sym typeface="Times"/>
              </a:defRPr>
            </a:pPr>
            <a:r>
              <a:rPr>
                <a:uFillTx/>
              </a:rPr>
              <a:t>The cerebellum aids in learning motor skills, maintains muscle tone and posture, smooths muscle contractions, coordinates eye and body movements, and coordinates the motions of different joints with each other (such as the shoulder and elbow in pitching a baseball). </a:t>
            </a:r>
          </a:p>
          <a:p>
            <a:pPr defTabSz="448055" indent="0" marL="0">
              <a:lnSpc>
                <a:spcPts val="4500"/>
              </a:lnSpc>
              <a:spcBef>
                <a:spcPts val="1100"/>
              </a:spcBef>
              <a:buNone/>
              <a:defRPr sz="2580">
                <a:solidFill>
                  <a:srgbClr val="000000"/>
                </a:solidFill>
                <a:uFillTx/>
                <a:latin typeface="Times"/>
                <a:ea typeface="Times"/>
                <a:cs typeface="Times"/>
                <a:sym typeface="Times"/>
              </a:defRPr>
            </a:pPr>
            <a:r>
              <a:rPr>
                <a:uFillTx/>
              </a:rPr>
              <a:t>The cerebellum monitors the body’s position and movements by means of input from the inner ears and sense organs called </a:t>
            </a:r>
            <a:r>
              <a:rPr b="1">
                <a:uFillTx/>
              </a:rPr>
              <a:t>proprioceptors </a:t>
            </a:r>
            <a:r>
              <a:rPr baseline="15500">
                <a:uFillTx/>
              </a:rPr>
              <a:t> </a:t>
            </a:r>
            <a:r>
              <a:rPr>
                <a:uFillTx/>
              </a:rPr>
              <a:t>in the muscles and joints. </a:t>
            </a:r>
          </a:p>
          <a:p>
            <a:pPr defTabSz="448055" indent="0" marL="0">
              <a:lnSpc>
                <a:spcPts val="4500"/>
              </a:lnSpc>
              <a:spcBef>
                <a:spcPts val="1100"/>
              </a:spcBef>
              <a:buNone/>
              <a:defRPr sz="2580">
                <a:solidFill>
                  <a:srgbClr val="000000"/>
                </a:solidFill>
                <a:uFillTx/>
                <a:latin typeface="Times"/>
                <a:ea typeface="Times"/>
                <a:cs typeface="Times"/>
                <a:sym typeface="Times"/>
              </a:defRPr>
            </a:pPr>
            <a:r>
              <a:rPr>
                <a:uFillTx/>
              </a:rPr>
              <a:t>It compares the body’s actual movements with our cerebral intentions and issues output that adjusts and smooths out our movements.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6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1" name="Languag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709163"/>
            <a:ext cx="8520604" cy="471696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29768" indent="0" marL="0">
              <a:lnSpc>
                <a:spcPts val="4600"/>
              </a:lnSpc>
              <a:spcBef>
                <a:spcPts val="1100"/>
              </a:spcBef>
              <a:buNone/>
              <a:defRPr b="1" sz="2130">
                <a:solidFill>
                  <a:srgbClr val="005266"/>
                </a:solidFill>
                <a:uFillTx/>
                <a:latin typeface="Times"/>
                <a:ea typeface="Times"/>
                <a:cs typeface="Times"/>
                <a:sym typeface="Times"/>
              </a:defRPr>
            </a:pPr>
            <a:r>
              <a:rPr>
                <a:uFillTx/>
              </a:rPr>
              <a:t>Language </a:t>
            </a:r>
            <a:endParaRPr b="0">
              <a:solidFill>
                <a:srgbClr val="000000"/>
              </a:solidFill>
              <a:uFillTx/>
            </a:endParaRPr>
          </a:p>
          <a:p>
            <a:pPr defTabSz="429768" indent="0" marL="0">
              <a:lnSpc>
                <a:spcPts val="3900"/>
              </a:lnSpc>
              <a:spcBef>
                <a:spcPts val="1100"/>
              </a:spcBef>
              <a:buNone/>
              <a:defRPr sz="2130">
                <a:solidFill>
                  <a:srgbClr val="000000"/>
                </a:solidFill>
                <a:uFillTx/>
                <a:latin typeface="Times"/>
                <a:ea typeface="Times"/>
                <a:cs typeface="Times"/>
                <a:sym typeface="Times"/>
              </a:defRPr>
            </a:pPr>
            <a:r>
              <a:rPr>
                <a:uFillTx/>
              </a:rPr>
              <a:t>Language includes several cognitive and motor abilities—reading, listening, under- standing words, writing, and speaking—involving multiple areas of the cerebrum. The cerebral control of these tasks is very complex, and we can consider only a few key centers here. One is the </a:t>
            </a:r>
            <a:r>
              <a:rPr b="1">
                <a:uFillTx/>
              </a:rPr>
              <a:t>Wernicke</a:t>
            </a:r>
            <a:r>
              <a:rPr baseline="18773">
                <a:uFillTx/>
              </a:rPr>
              <a:t> </a:t>
            </a:r>
            <a:r>
              <a:rPr b="1">
                <a:uFillTx/>
              </a:rPr>
              <a:t>area</a:t>
            </a:r>
            <a:r>
              <a:rPr>
                <a:uFillTx/>
              </a:rPr>
              <a:t>, usually found in the left cerebral hemisphere just posterior to the lateral sulcus. Immediately posterior to this is a fold of cerebrum called the </a:t>
            </a:r>
            <a:r>
              <a:rPr b="1">
                <a:uFillTx/>
              </a:rPr>
              <a:t>angular gyrus, </a:t>
            </a:r>
            <a:r>
              <a:rPr>
                <a:uFillTx/>
              </a:rPr>
              <a:t>which some authorities consider part of the Wernicke area itself. </a:t>
            </a:r>
          </a:p>
          <a:p>
            <a:pPr defTabSz="429768" indent="0" marL="0">
              <a:lnSpc>
                <a:spcPts val="3900"/>
              </a:lnSpc>
              <a:spcBef>
                <a:spcPts val="1100"/>
              </a:spcBef>
              <a:buNone/>
              <a:defRPr sz="2130">
                <a:solidFill>
                  <a:srgbClr val="000000"/>
                </a:solidFill>
                <a:uFillTx/>
                <a:latin typeface="Times"/>
                <a:ea typeface="Times"/>
                <a:cs typeface="Times"/>
                <a:sym typeface="Times"/>
              </a:defRPr>
            </a:pPr>
            <a:r>
              <a:rPr>
                <a:uFillTx/>
              </a:rPr>
              <a:t>These areas lie at a crossroad between the visual cortex of the occipital lobe and the auditory cortex of the temporal lobe. They receive input from both and interpret visual images and sounds in terms of learned rules of grammar and vocabulary. That is, they create linguistic meaning from what we see and hear, and they begin to formulate the phrases of what we will speak.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Изображение" id="73" name="Изображение"/>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71352" y="-130529"/>
            <a:ext cx="7608390" cy="7538158"/>
          </a:xfrm>
          <a:prstGeom prst="rect">
            <a:avLst/>
          </a:prstGeom>
          <a:ln w="12700">
            <a:miter lim="4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7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3" name="The Wernicke area transmits a plan of speech forward to the Broca area, which lies low in the prefrontal cortex of the same hemisphere (usually the left). The Broca area also plays a part in constructing grammatically sensible sentences, and it compiles a “plan” of motor neuron action that will soon govern the muscle contractions of the larynx, tongue, cheeks, and lips. It transmits this plan by way of the insula to the primary motor cortex (precentral gyrus), which then issues commands to the relevant muscles to carry out the speech. Injury to the Wernicke or Broca area from stroke or trauma can leave a person with language impairments called aphasia."/>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4698" y="8794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11479" indent="0" marL="0">
              <a:lnSpc>
                <a:spcPts val="3700"/>
              </a:lnSpc>
              <a:spcBef>
                <a:spcPts val="1000"/>
              </a:spcBef>
              <a:buNone/>
              <a:defRPr sz="2040">
                <a:solidFill>
                  <a:srgbClr val="000000"/>
                </a:solidFill>
                <a:uFillTx/>
                <a:latin typeface="Times"/>
                <a:ea typeface="Times"/>
                <a:cs typeface="Times"/>
                <a:sym typeface="Times"/>
              </a:defRPr>
            </a:pPr>
            <a:r>
              <a:rPr>
                <a:uFillTx/>
              </a:rPr>
              <a:t>The Wernicke area transmits a plan of speech forward to the </a:t>
            </a:r>
            <a:r>
              <a:rPr b="1">
                <a:uFillTx/>
              </a:rPr>
              <a:t>Broca</a:t>
            </a:r>
            <a:r>
              <a:rPr b="1" baseline="19607">
                <a:uFillTx/>
              </a:rPr>
              <a:t> </a:t>
            </a:r>
            <a:r>
              <a:rPr b="1">
                <a:uFillTx/>
              </a:rPr>
              <a:t>area, </a:t>
            </a:r>
            <a:r>
              <a:rPr>
                <a:uFillTx/>
              </a:rPr>
              <a:t>which lies low in the prefrontal cortex of the same hemisphere (usually the left). The Broca area also plays a part in constructing grammatically sensible sentences, and it compiles a “plan” of motor neuron action that will soon govern the muscle contractions of the larynx, tongue, cheeks, and lips. It transmits this plan by way of the insula to the primary motor cortex (precentral gyrus), which then issues commands to the relevant muscles to carry out the speech. Injury to the Wernicke or Broca area from stroke or trauma can leave a person with language impairments called </a:t>
            </a:r>
            <a:r>
              <a:rPr b="1">
                <a:uFillTx/>
              </a:rPr>
              <a:t>aphasia</a:t>
            </a:r>
            <a:r>
              <a:rPr>
                <a:uFillTx/>
              </a:rPr>
              <a:t>.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7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5" name="Cerebral Lateralizatio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968323"/>
            <a:ext cx="8520604" cy="3416404"/>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06908" indent="0" marL="0">
              <a:lnSpc>
                <a:spcPts val="4500"/>
              </a:lnSpc>
              <a:spcBef>
                <a:spcPts val="1000"/>
              </a:spcBef>
              <a:buNone/>
              <a:defRPr b="1" sz="2195">
                <a:solidFill>
                  <a:srgbClr val="005266"/>
                </a:solidFill>
                <a:uFillTx/>
                <a:latin typeface="Times"/>
                <a:ea typeface="Times"/>
                <a:cs typeface="Times"/>
                <a:sym typeface="Times"/>
              </a:defRPr>
            </a:pPr>
            <a:r>
              <a:rPr>
                <a:uFillTx/>
              </a:rPr>
              <a:t>Cerebral Lateralization </a:t>
            </a:r>
            <a:endParaRPr b="0">
              <a:solidFill>
                <a:srgbClr val="000000"/>
              </a:solidFill>
              <a:uFillTx/>
            </a:endParaRPr>
          </a:p>
          <a:p>
            <a:pPr defTabSz="406908" indent="0" marL="0">
              <a:lnSpc>
                <a:spcPts val="3900"/>
              </a:lnSpc>
              <a:spcBef>
                <a:spcPts val="1000"/>
              </a:spcBef>
              <a:buNone/>
              <a:defRPr sz="2195">
                <a:solidFill>
                  <a:srgbClr val="000000"/>
                </a:solidFill>
                <a:uFillTx/>
                <a:latin typeface="Times"/>
                <a:ea typeface="Times"/>
                <a:cs typeface="Times"/>
                <a:sym typeface="Times"/>
              </a:defRPr>
            </a:pPr>
            <a:r>
              <a:rPr>
                <a:uFillTx/>
              </a:rPr>
              <a:t>The two cerebral hemispheres look identical at a glance, but close examination reveals a number of differences. </a:t>
            </a:r>
          </a:p>
          <a:p>
            <a:pPr defTabSz="406908" indent="0" marL="0">
              <a:lnSpc>
                <a:spcPts val="3900"/>
              </a:lnSpc>
              <a:spcBef>
                <a:spcPts val="1000"/>
              </a:spcBef>
              <a:buNone/>
              <a:defRPr sz="2195">
                <a:solidFill>
                  <a:srgbClr val="000000"/>
                </a:solidFill>
                <a:uFillTx/>
                <a:latin typeface="Times"/>
                <a:ea typeface="Times"/>
                <a:cs typeface="Times"/>
                <a:sym typeface="Times"/>
              </a:defRPr>
            </a:pPr>
            <a:r>
              <a:rPr>
                <a:uFillTx/>
              </a:rPr>
              <a:t>For example, in women the left temporal lobe is often longer than the right. In left-handed people, the left frontal, parietal, and occipital lobes are usually wider than those on the right. The two hemispheres also differ in some of their functions.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7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7" name="The brain communicates with the rest of the body through two routes: the spinal cord and 12 pairs of cranial nerv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803223"/>
            <a:ext cx="8425206" cy="5034117"/>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57200" indent="0" marL="0">
              <a:lnSpc>
                <a:spcPts val="4700"/>
              </a:lnSpc>
              <a:spcBef>
                <a:spcPts val="1200"/>
              </a:spcBef>
              <a:buNone/>
              <a:defRPr sz="2733">
                <a:solidFill>
                  <a:srgbClr val="000000"/>
                </a:solidFill>
                <a:uFillTx/>
                <a:latin typeface="Times"/>
                <a:ea typeface="Times"/>
                <a:cs typeface="Times"/>
                <a:sym typeface="Times"/>
              </a:defRPr>
            </a:pPr>
            <a:r>
              <a:rPr>
                <a:uFillTx/>
              </a:rPr>
              <a:t>The brain communicates with the rest of the body through two routes: the spinal cord and 12 pairs of </a:t>
            </a:r>
            <a:r>
              <a:rPr b="1">
                <a:uFillTx/>
              </a:rPr>
              <a:t>cranial nerves. </a:t>
            </a:r>
            <a:endParaRPr b="1">
              <a:uFillTx/>
            </a:endParaRPr>
          </a:p>
          <a:p>
            <a:pPr defTabSz="457200" indent="0" marL="0">
              <a:lnSpc>
                <a:spcPts val="4700"/>
              </a:lnSpc>
              <a:spcBef>
                <a:spcPts val="1200"/>
              </a:spcBef>
              <a:buNone/>
              <a:defRPr sz="2733">
                <a:solidFill>
                  <a:srgbClr val="000000"/>
                </a:solidFill>
                <a:uFillTx/>
                <a:latin typeface="Times"/>
                <a:ea typeface="Times"/>
                <a:cs typeface="Times"/>
                <a:sym typeface="Times"/>
              </a:defRPr>
            </a:pPr>
            <a:r>
              <a:rPr>
                <a:uFillTx/>
              </a:rPr>
              <a:t>The cranial nerves are numbered I to XII starting with the most anterior pair. </a:t>
            </a:r>
          </a:p>
          <a:p>
            <a:pPr defTabSz="457200" indent="0" marL="0">
              <a:lnSpc>
                <a:spcPts val="4700"/>
              </a:lnSpc>
              <a:spcBef>
                <a:spcPts val="1200"/>
              </a:spcBef>
              <a:buNone/>
              <a:defRPr sz="2733">
                <a:solidFill>
                  <a:srgbClr val="000000"/>
                </a:solidFill>
                <a:uFillTx/>
                <a:latin typeface="Times"/>
                <a:ea typeface="Times"/>
                <a:cs typeface="Times"/>
                <a:sym typeface="Times"/>
              </a:defRPr>
            </a:pPr>
            <a:r>
              <a:rPr>
                <a:uFillTx/>
              </a:rPr>
              <a:t>Each nerve also has a descriptive name such as </a:t>
            </a:r>
            <a:r>
              <a:rPr b="1" i="1">
                <a:uFillTx/>
              </a:rPr>
              <a:t>optic nerve </a:t>
            </a:r>
            <a:r>
              <a:rPr b="1">
                <a:uFillTx/>
              </a:rPr>
              <a:t>or </a:t>
            </a:r>
            <a:r>
              <a:rPr b="1" i="1">
                <a:uFillTx/>
              </a:rPr>
              <a:t>vagus nerve</a:t>
            </a:r>
            <a:r>
              <a:rPr i="1">
                <a:uFillTx/>
              </a:rPr>
              <a:t>. </a:t>
            </a:r>
            <a:endParaRPr i="1">
              <a:uFillTx/>
            </a:endParaRPr>
          </a:p>
          <a:p>
            <a:pPr defTabSz="457200" indent="0" marL="0">
              <a:lnSpc>
                <a:spcPts val="4700"/>
              </a:lnSpc>
              <a:spcBef>
                <a:spcPts val="1200"/>
              </a:spcBef>
              <a:buNone/>
              <a:defRPr sz="2733">
                <a:solidFill>
                  <a:srgbClr val="000000"/>
                </a:solidFill>
                <a:uFillTx/>
                <a:latin typeface="Times"/>
                <a:ea typeface="Times"/>
                <a:cs typeface="Times"/>
                <a:sym typeface="Times"/>
              </a:defRPr>
            </a:pPr>
            <a:r>
              <a:rPr>
                <a:uFillTx/>
              </a:rPr>
              <a:t>Most of these nerves arise from the base of the brain, exit the skull through its</a:t>
            </a:r>
            <a:r>
              <a:rPr b="1">
                <a:uFillTx/>
              </a:rPr>
              <a:t> foramina</a:t>
            </a:r>
            <a:r>
              <a:rPr>
                <a:uFillTx/>
              </a:rPr>
              <a:t>, and lead to muscles and sense organs located mainly in the head and neck. </a:t>
            </a:r>
            <a:endParaRPr sz="1200">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7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9" name="The Cranial Nerv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83073"/>
            <a:ext cx="8520604" cy="572711"/>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defTabSz="256031">
              <a:lnSpc>
                <a:spcPts val="2900"/>
              </a:lnSpc>
              <a:spcBef>
                <a:spcPts val="600"/>
              </a:spcBef>
              <a:defRPr b="1" sz="1362">
                <a:solidFill>
                  <a:srgbClr val="80134D"/>
                </a:solidFill>
                <a:uFillTx/>
                <a:latin typeface="Times"/>
                <a:ea typeface="Times"/>
                <a:cs typeface="Times"/>
                <a:sym typeface="Times"/>
              </a:defRPr>
            </a:lvl1pPr>
          </a:lstStyle>
          <a:p>
            <a:pPr/>
            <a:r>
              <a:rPr>
                <a:uFillTx/>
              </a:rPr>
              <a:t>The Cranial Nerves </a:t>
            </a:r>
            <a:endParaRPr b="0" sz="672">
              <a:solidFill>
                <a:srgbClr val="000000"/>
              </a:solidFill>
              <a:uFillTx/>
            </a:endParaRP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0" name="Таблица"/>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0" y="502120"/>
          <a:ext cx="9156700" cy="5876106"/>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bandRow="1">
                <a:tableStyleId>{4C3C2611-4C71-4FC5-86AE-919BDF0F9419}</a:tableStyleId>
              </a:tblPr>
              <a:tblGrid>
                <a:gridCol w="1629141"/>
                <a:gridCol w="2959804"/>
                <a:gridCol w="4555054"/>
              </a:tblGrid>
              <a:tr h="242185">
                <a:tc>
                  <a:txBody>
                    <a:bodyPr/>
                    <a:lstStyle/>
                    <a:p>
                      <a:pPr algn="l" defTabSz="457200">
                        <a:lnSpc>
                          <a:spcPts val="2700"/>
                        </a:lnSpc>
                        <a:spcBef>
                          <a:spcPts val="1200"/>
                        </a:spcBef>
                        <a:defRPr sz="1800">
                          <a:uFillTx/>
                        </a:defRPr>
                      </a:pPr>
                      <a:r>
                        <a:rPr b="1" sz="1033">
                          <a:solidFill>
                            <a:srgbClr val="FFFFFF"/>
                          </a:solidFill>
                          <a:uFillTx/>
                          <a:latin typeface="Times"/>
                          <a:ea typeface="Times"/>
                          <a:cs typeface="Times"/>
                          <a:sym typeface="Times"/>
                        </a:rPr>
                        <a:t>Number and Name</a:t>
                      </a:r>
                    </a:p>
                  </a:txBody>
                  <a:tcPr anchor="ctr" horzOverflow="overflow" marB="12700" marL="12700" marR="12700" marT="12700">
                    <a:solidFill>
                      <a:srgbClr val="598040"/>
                    </a:solidFill>
                  </a:tcPr>
                </a:tc>
                <a:tc>
                  <a:txBody>
                    <a:bodyPr/>
                    <a:lstStyle/>
                    <a:p>
                      <a:pPr algn="l" defTabSz="457200">
                        <a:lnSpc>
                          <a:spcPts val="2700"/>
                        </a:lnSpc>
                        <a:spcBef>
                          <a:spcPts val="1200"/>
                        </a:spcBef>
                        <a:defRPr sz="1800">
                          <a:uFillTx/>
                        </a:defRPr>
                      </a:pPr>
                      <a:r>
                        <a:rPr b="1" sz="1033">
                          <a:solidFill>
                            <a:srgbClr val="FFFFFF"/>
                          </a:solidFill>
                          <a:uFillTx/>
                          <a:latin typeface="Times"/>
                          <a:ea typeface="Times"/>
                          <a:cs typeface="Times"/>
                          <a:sym typeface="Times"/>
                        </a:rPr>
                        <a:t>Function</a:t>
                      </a:r>
                    </a:p>
                  </a:txBody>
                  <a:tcPr anchor="ctr" horzOverflow="overflow" marB="12700" marL="12700" marR="12700" marT="12700">
                    <a:solidFill>
                      <a:srgbClr val="598040"/>
                    </a:solidFill>
                  </a:tcPr>
                </a:tc>
                <a:tc>
                  <a:txBody>
                    <a:bodyPr/>
                    <a:lstStyle/>
                    <a:p>
                      <a:pPr algn="l" defTabSz="457200">
                        <a:lnSpc>
                          <a:spcPts val="2700"/>
                        </a:lnSpc>
                        <a:spcBef>
                          <a:spcPts val="1200"/>
                        </a:spcBef>
                        <a:defRPr sz="1800">
                          <a:uFillTx/>
                        </a:defRPr>
                      </a:pPr>
                      <a:r>
                        <a:rPr b="1" sz="1033">
                          <a:solidFill>
                            <a:srgbClr val="FFFFFF"/>
                          </a:solidFill>
                          <a:uFillTx/>
                          <a:latin typeface="Times"/>
                          <a:ea typeface="Times"/>
                          <a:cs typeface="Times"/>
                          <a:sym typeface="Times"/>
                        </a:rPr>
                        <a:t>Anatomical Course</a:t>
                      </a:r>
                    </a:p>
                  </a:txBody>
                  <a:tcPr anchor="ctr" horzOverflow="overflow" marB="12700" marL="12700" marR="12700" marT="12700">
                    <a:solidFill>
                      <a:srgbClr val="598040"/>
                    </a:solidFill>
                  </a:tcPr>
                </a:tc>
              </a:tr>
              <a:tr h="203200">
                <a:tc>
                  <a:txBody>
                    <a:bodyPr/>
                    <a:lstStyle/>
                    <a:p>
                      <a:pPr algn="l" defTabSz="457200">
                        <a:lnSpc>
                          <a:spcPts val="2500"/>
                        </a:lnSpc>
                        <a:spcBef>
                          <a:spcPts val="1200"/>
                        </a:spcBef>
                        <a:defRPr sz="1800">
                          <a:uFillTx/>
                        </a:defRPr>
                      </a:pPr>
                      <a:r>
                        <a:rPr b="1" sz="1033">
                          <a:uFillTx/>
                          <a:latin typeface="Times"/>
                          <a:ea typeface="Times"/>
                          <a:cs typeface="Times"/>
                          <a:sym typeface="Times"/>
                        </a:rPr>
                        <a:t>I. Olfactory</a:t>
                      </a:r>
                    </a:p>
                  </a:txBody>
                  <a:tcPr anchor="ctr" horzOverflow="overflow" marB="12700" marL="12700" marR="12700" marT="12700">
                    <a:solidFill>
                      <a:srgbClr val="FFFFE0"/>
                    </a:solidFill>
                  </a:tcPr>
                </a:tc>
                <a:tc>
                  <a:txBody>
                    <a:bodyPr/>
                    <a:lstStyle/>
                    <a:p>
                      <a:pPr algn="l" defTabSz="457200">
                        <a:lnSpc>
                          <a:spcPts val="2500"/>
                        </a:lnSpc>
                        <a:spcBef>
                          <a:spcPts val="1200"/>
                        </a:spcBef>
                        <a:defRPr b="1" i="1" sz="1033">
                          <a:uFillTx/>
                          <a:latin typeface="Times"/>
                          <a:ea typeface="Times"/>
                          <a:cs typeface="Times"/>
                          <a:sym typeface="Times"/>
                        </a:defRPr>
                      </a:pPr>
                      <a:r>
                        <a:rPr>
                          <a:uFillTx/>
                        </a:rPr>
                        <a:t>Sensory: </a:t>
                      </a:r>
                      <a:r>
                        <a:rPr i="0">
                          <a:uFillTx/>
                        </a:rPr>
                        <a:t>Smell</a:t>
                      </a:r>
                    </a:p>
                  </a:txBody>
                  <a:tcPr anchor="ctr" horzOverflow="overflow" marB="12700" marL="12700" marR="12700" marT="12700">
                    <a:solidFill>
                      <a:srgbClr val="FFFFE0"/>
                    </a:solidFill>
                  </a:tcPr>
                </a:tc>
                <a:tc>
                  <a:txBody>
                    <a:bodyPr/>
                    <a:lstStyle/>
                    <a:p>
                      <a:pPr algn="l" defTabSz="457200">
                        <a:lnSpc>
                          <a:spcPts val="2500"/>
                        </a:lnSpc>
                        <a:spcBef>
                          <a:spcPts val="1200"/>
                        </a:spcBef>
                        <a:defRPr sz="1800">
                          <a:uFillTx/>
                        </a:defRPr>
                      </a:pPr>
                      <a:r>
                        <a:rPr b="1" sz="1033">
                          <a:uFillTx/>
                          <a:latin typeface="Times"/>
                          <a:ea typeface="Times"/>
                          <a:cs typeface="Times"/>
                          <a:sym typeface="Times"/>
                        </a:rPr>
                        <a:t>From nasal cavity to olfactory bulbs of brain</a:t>
                      </a:r>
                    </a:p>
                  </a:txBody>
                  <a:tcPr anchor="ctr" horzOverflow="overflow" marB="12700" marL="12700" marR="12700" marT="12700">
                    <a:solidFill>
                      <a:srgbClr val="FFFFE0"/>
                    </a:solidFill>
                  </a:tcPr>
                </a:tc>
              </a:tr>
              <a:tr h="203200">
                <a:tc>
                  <a:txBody>
                    <a:bodyPr/>
                    <a:lstStyle/>
                    <a:p>
                      <a:pPr algn="l" defTabSz="457200">
                        <a:lnSpc>
                          <a:spcPts val="2500"/>
                        </a:lnSpc>
                        <a:spcBef>
                          <a:spcPts val="1200"/>
                        </a:spcBef>
                        <a:defRPr sz="1800">
                          <a:uFillTx/>
                        </a:defRPr>
                      </a:pPr>
                      <a:r>
                        <a:rPr b="1" sz="1033">
                          <a:uFillTx/>
                          <a:latin typeface="Times"/>
                          <a:ea typeface="Times"/>
                          <a:cs typeface="Times"/>
                          <a:sym typeface="Times"/>
                        </a:rPr>
                        <a:t>II. Optic</a:t>
                      </a:r>
                    </a:p>
                  </a:txBody>
                  <a:tcPr anchor="ctr" horzOverflow="overflow" marB="12700" marL="12700" marR="12700" marT="12700">
                    <a:solidFill>
                      <a:srgbClr val="EDFFD9"/>
                    </a:solidFill>
                  </a:tcPr>
                </a:tc>
                <a:tc>
                  <a:txBody>
                    <a:bodyPr/>
                    <a:lstStyle/>
                    <a:p>
                      <a:pPr algn="l" defTabSz="457200">
                        <a:lnSpc>
                          <a:spcPts val="2500"/>
                        </a:lnSpc>
                        <a:spcBef>
                          <a:spcPts val="1200"/>
                        </a:spcBef>
                        <a:defRPr b="1" i="1" sz="1033">
                          <a:uFillTx/>
                          <a:latin typeface="Times"/>
                          <a:ea typeface="Times"/>
                          <a:cs typeface="Times"/>
                          <a:sym typeface="Times"/>
                        </a:defRPr>
                      </a:pPr>
                      <a:r>
                        <a:rPr>
                          <a:uFillTx/>
                        </a:rPr>
                        <a:t>Sensory: </a:t>
                      </a:r>
                      <a:r>
                        <a:rPr i="0">
                          <a:uFillTx/>
                        </a:rPr>
                        <a:t>Vision</a:t>
                      </a:r>
                    </a:p>
                  </a:txBody>
                  <a:tcPr anchor="ctr" horzOverflow="overflow" marB="12700" marL="12700" marR="12700" marT="12700">
                    <a:solidFill>
                      <a:srgbClr val="EDFFD9"/>
                    </a:solidFill>
                  </a:tcPr>
                </a:tc>
                <a:tc>
                  <a:txBody>
                    <a:bodyPr/>
                    <a:lstStyle/>
                    <a:p>
                      <a:pPr algn="l" defTabSz="457200">
                        <a:lnSpc>
                          <a:spcPts val="2500"/>
                        </a:lnSpc>
                        <a:spcBef>
                          <a:spcPts val="1200"/>
                        </a:spcBef>
                        <a:defRPr sz="1800">
                          <a:uFillTx/>
                        </a:defRPr>
                      </a:pPr>
                      <a:r>
                        <a:rPr b="1" sz="1033">
                          <a:uFillTx/>
                          <a:latin typeface="Times"/>
                          <a:ea typeface="Times"/>
                          <a:cs typeface="Times"/>
                          <a:sym typeface="Times"/>
                        </a:rPr>
                        <a:t>From eye to thalamus and midbrain</a:t>
                      </a:r>
                    </a:p>
                  </a:txBody>
                  <a:tcPr anchor="ctr" horzOverflow="overflow" marB="12700" marL="12700" marR="12700" marT="12700">
                    <a:solidFill>
                      <a:srgbClr val="EDFFD9"/>
                    </a:solidFill>
                  </a:tcPr>
                </a:tc>
              </a:tr>
              <a:tr h="533400">
                <a:tc>
                  <a:txBody>
                    <a:bodyPr/>
                    <a:lstStyle/>
                    <a:p>
                      <a:pPr algn="l" defTabSz="457200">
                        <a:lnSpc>
                          <a:spcPts val="2500"/>
                        </a:lnSpc>
                        <a:spcBef>
                          <a:spcPts val="1200"/>
                        </a:spcBef>
                        <a:defRPr sz="1800">
                          <a:uFillTx/>
                        </a:defRPr>
                      </a:pPr>
                      <a:r>
                        <a:rPr b="1" sz="1033">
                          <a:uFillTx/>
                          <a:latin typeface="Times"/>
                          <a:ea typeface="Times"/>
                          <a:cs typeface="Times"/>
                          <a:sym typeface="Times"/>
                        </a:rPr>
                        <a:t>III. Oculomotor</a:t>
                      </a:r>
                    </a:p>
                  </a:txBody>
                  <a:tcPr anchor="ctr" horzOverflow="overflow" marB="12700" marL="12700" marR="12700" marT="12700">
                    <a:solidFill>
                      <a:srgbClr val="FFFFE0"/>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Eye movements</a:t>
                      </a:r>
                    </a:p>
                  </a:txBody>
                  <a:tcPr anchor="ctr" horzOverflow="overflow" marB="12700" marL="12700" marR="12700" marT="12700">
                    <a:solidFill>
                      <a:srgbClr val="FFFFE0"/>
                    </a:solidFill>
                  </a:tcPr>
                </a:tc>
                <a:tc>
                  <a:txBody>
                    <a:bodyPr/>
                    <a:lstStyle/>
                    <a:p>
                      <a:pPr algn="l" defTabSz="457200">
                        <a:lnSpc>
                          <a:spcPts val="2500"/>
                        </a:lnSpc>
                        <a:spcBef>
                          <a:spcPts val="1200"/>
                        </a:spcBef>
                        <a:defRPr sz="1800">
                          <a:uFillTx/>
                        </a:defRPr>
                      </a:pPr>
                      <a:r>
                        <a:rPr b="1" sz="1033">
                          <a:uFillTx/>
                          <a:latin typeface="Times"/>
                          <a:ea typeface="Times"/>
                          <a:cs typeface="Times"/>
                          <a:sym typeface="Times"/>
                        </a:rPr>
                        <a:t>From midbrain to all muscles of eye movement except as noted for cranial nerves IV and VI; muscle that opens eyelid; and internal eye muscles that control lens and iris</a:t>
                      </a:r>
                    </a:p>
                  </a:txBody>
                  <a:tcPr anchor="ctr" horzOverflow="overflow" marB="12700" marL="12700" marR="12700" marT="12700">
                    <a:solidFill>
                      <a:srgbClr val="FFFFE0"/>
                    </a:solidFill>
                  </a:tcPr>
                </a:tc>
              </a:tr>
              <a:tr h="269863">
                <a:tc>
                  <a:txBody>
                    <a:bodyPr/>
                    <a:lstStyle/>
                    <a:p>
                      <a:pPr algn="l" defTabSz="457200">
                        <a:lnSpc>
                          <a:spcPts val="2500"/>
                        </a:lnSpc>
                        <a:spcBef>
                          <a:spcPts val="1200"/>
                        </a:spcBef>
                        <a:defRPr sz="1800">
                          <a:uFillTx/>
                        </a:defRPr>
                      </a:pPr>
                      <a:r>
                        <a:rPr b="1" sz="1033">
                          <a:uFillTx/>
                          <a:latin typeface="Times"/>
                          <a:ea typeface="Times"/>
                          <a:cs typeface="Times"/>
                          <a:sym typeface="Times"/>
                        </a:rPr>
                        <a:t>IV. Trochlear</a:t>
                      </a:r>
                    </a:p>
                  </a:txBody>
                  <a:tcPr anchor="ctr" horzOverflow="overflow" marB="12700" marL="12700" marR="12700" marT="12700">
                    <a:solidFill>
                      <a:srgbClr val="EDFFD9"/>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Eye movements</a:t>
                      </a:r>
                    </a:p>
                  </a:txBody>
                  <a:tcPr anchor="ctr" horzOverflow="overflow" marB="12700" marL="12700" marR="12700" marT="12700">
                    <a:solidFill>
                      <a:srgbClr val="EDFFD9"/>
                    </a:solidFill>
                  </a:tcPr>
                </a:tc>
                <a:tc>
                  <a:txBody>
                    <a:bodyPr/>
                    <a:lstStyle/>
                    <a:p>
                      <a:pPr algn="l" defTabSz="457200">
                        <a:lnSpc>
                          <a:spcPts val="2500"/>
                        </a:lnSpc>
                        <a:spcBef>
                          <a:spcPts val="1200"/>
                        </a:spcBef>
                        <a:defRPr sz="1800">
                          <a:uFillTx/>
                        </a:defRPr>
                      </a:pPr>
                      <a:r>
                        <a:rPr b="1" sz="1033">
                          <a:uFillTx/>
                          <a:latin typeface="Times"/>
                          <a:ea typeface="Times"/>
                          <a:cs typeface="Times"/>
                          <a:sym typeface="Times"/>
                        </a:rPr>
                        <a:t>From midbrain to superior oblique muscle of eye movement</a:t>
                      </a:r>
                    </a:p>
                  </a:txBody>
                  <a:tcPr anchor="ctr" horzOverflow="overflow" marB="12700" marL="12700" marR="12700" marT="12700">
                    <a:solidFill>
                      <a:srgbClr val="EDFFD9"/>
                    </a:solidFill>
                  </a:tcPr>
                </a:tc>
              </a:tr>
              <a:tr h="863600">
                <a:tc>
                  <a:txBody>
                    <a:bodyPr/>
                    <a:lstStyle/>
                    <a:p>
                      <a:pPr algn="l" defTabSz="457200">
                        <a:lnSpc>
                          <a:spcPts val="2500"/>
                        </a:lnSpc>
                        <a:spcBef>
                          <a:spcPts val="1200"/>
                        </a:spcBef>
                        <a:defRPr b="1" sz="1033">
                          <a:uFillTx/>
                          <a:latin typeface="Times"/>
                          <a:ea typeface="Times"/>
                          <a:cs typeface="Times"/>
                          <a:sym typeface="Times"/>
                        </a:defRPr>
                      </a:pPr>
                      <a:r>
                        <a:rPr>
                          <a:uFillTx/>
                        </a:rPr>
                        <a:t>V. Trigeminal (three branches, V</a:t>
                      </a:r>
                      <a:r>
                        <a:rPr baseline="-38710">
                          <a:uFillTx/>
                        </a:rPr>
                        <a:t>1</a:t>
                      </a:r>
                      <a:r>
                        <a:rPr>
                          <a:uFillTx/>
                        </a:rPr>
                        <a:t>, V</a:t>
                      </a:r>
                      <a:r>
                        <a:rPr baseline="-38710">
                          <a:uFillTx/>
                        </a:rPr>
                        <a:t>2</a:t>
                      </a:r>
                      <a:r>
                        <a:rPr>
                          <a:uFillTx/>
                        </a:rPr>
                        <a:t>, V</a:t>
                      </a:r>
                      <a:r>
                        <a:rPr baseline="-38710">
                          <a:uFillTx/>
                        </a:rPr>
                        <a:t>3</a:t>
                      </a:r>
                      <a:r>
                        <a:rPr>
                          <a:uFillTx/>
                        </a:rPr>
                        <a:t>)</a:t>
                      </a:r>
                    </a:p>
                  </a:txBody>
                  <a:tcPr anchor="ctr" horzOverflow="overflow" marB="12700" marL="12700" marR="12700" marT="12700">
                    <a:solidFill>
                      <a:srgbClr val="FFFFE0"/>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Chewing</a:t>
                      </a:r>
                      <a:br>
                        <a:rPr>
                          <a:uFillTx/>
                        </a:rPr>
                      </a:br>
                      <a:r>
                        <a:rPr i="1">
                          <a:uFillTx/>
                        </a:rPr>
                        <a:t>Sensory: </a:t>
                      </a:r>
                      <a:r>
                        <a:rPr>
                          <a:uFillTx/>
                        </a:rPr>
                        <a:t>Touch, temperature, and pain from face</a:t>
                      </a:r>
                    </a:p>
                  </a:txBody>
                  <a:tcPr anchor="ctr" horzOverflow="overflow" marB="12700" marL="12700" marR="12700" marT="12700">
                    <a:solidFill>
                      <a:srgbClr val="FFFFE0"/>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From pons to masseter, temporalis, and pteryoid muscles of chew- ing; tensor tympani muscle of middle ear</a:t>
                      </a:r>
                      <a:br>
                        <a:rPr>
                          <a:uFillTx/>
                        </a:rPr>
                      </a:br>
                      <a:r>
                        <a:rPr i="1">
                          <a:uFillTx/>
                        </a:rPr>
                        <a:t>Sensory: </a:t>
                      </a:r>
                      <a:r>
                        <a:rPr>
                          <a:uFillTx/>
                        </a:rPr>
                        <a:t>From facial skin, surface of eye, nasal mucosa, paranasal sinuses, palate, teeth and gums, tongue (but not taste buds), floor of mouth, and dura mater to pons</a:t>
                      </a:r>
                    </a:p>
                  </a:txBody>
                  <a:tcPr anchor="ctr" horzOverflow="overflow" marB="12700" marL="12700" marR="12700" marT="12700">
                    <a:solidFill>
                      <a:srgbClr val="FFFFE0"/>
                    </a:solidFill>
                  </a:tcPr>
                </a:tc>
              </a:tr>
              <a:tr h="203200">
                <a:tc>
                  <a:txBody>
                    <a:bodyPr/>
                    <a:lstStyle/>
                    <a:p>
                      <a:pPr algn="l" defTabSz="457200">
                        <a:lnSpc>
                          <a:spcPts val="2500"/>
                        </a:lnSpc>
                        <a:spcBef>
                          <a:spcPts val="1200"/>
                        </a:spcBef>
                        <a:defRPr sz="1800">
                          <a:uFillTx/>
                        </a:defRPr>
                      </a:pPr>
                      <a:r>
                        <a:rPr b="1" sz="1033">
                          <a:uFillTx/>
                          <a:latin typeface="Times"/>
                          <a:ea typeface="Times"/>
                          <a:cs typeface="Times"/>
                          <a:sym typeface="Times"/>
                        </a:rPr>
                        <a:t>VI. Abducens</a:t>
                      </a:r>
                    </a:p>
                  </a:txBody>
                  <a:tcPr anchor="ctr" horzOverflow="overflow" marB="12700" marL="12700" marR="12700" marT="12700">
                    <a:solidFill>
                      <a:srgbClr val="EDFFD9"/>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Eye movements</a:t>
                      </a:r>
                    </a:p>
                  </a:txBody>
                  <a:tcPr anchor="ctr" horzOverflow="overflow" marB="12700" marL="12700" marR="12700" marT="12700">
                    <a:solidFill>
                      <a:srgbClr val="EDFFD9"/>
                    </a:solidFill>
                  </a:tcPr>
                </a:tc>
                <a:tc>
                  <a:txBody>
                    <a:bodyPr/>
                    <a:lstStyle/>
                    <a:p>
                      <a:pPr algn="l" defTabSz="457200">
                        <a:lnSpc>
                          <a:spcPts val="2500"/>
                        </a:lnSpc>
                        <a:spcBef>
                          <a:spcPts val="1200"/>
                        </a:spcBef>
                        <a:defRPr sz="1800">
                          <a:uFillTx/>
                        </a:defRPr>
                      </a:pPr>
                      <a:r>
                        <a:rPr b="1" sz="1033">
                          <a:uFillTx/>
                          <a:latin typeface="Times"/>
                          <a:ea typeface="Times"/>
                          <a:cs typeface="Times"/>
                          <a:sym typeface="Times"/>
                        </a:rPr>
                        <a:t>From pons to lateral rectus muscle of eye movement</a:t>
                      </a:r>
                    </a:p>
                  </a:txBody>
                  <a:tcPr anchor="ctr" horzOverflow="overflow" marB="12700" marL="12700" marR="12700" marT="12700">
                    <a:solidFill>
                      <a:srgbClr val="EDFFD9"/>
                    </a:solidFill>
                  </a:tcPr>
                </a:tc>
              </a:tr>
              <a:tr h="533400">
                <a:tc>
                  <a:txBody>
                    <a:bodyPr/>
                    <a:lstStyle/>
                    <a:p>
                      <a:pPr algn="l" defTabSz="457200">
                        <a:lnSpc>
                          <a:spcPts val="2500"/>
                        </a:lnSpc>
                        <a:spcBef>
                          <a:spcPts val="1200"/>
                        </a:spcBef>
                        <a:defRPr sz="1800">
                          <a:uFillTx/>
                        </a:defRPr>
                      </a:pPr>
                      <a:r>
                        <a:rPr b="1" sz="1033">
                          <a:uFillTx/>
                          <a:latin typeface="Times"/>
                          <a:ea typeface="Times"/>
                          <a:cs typeface="Times"/>
                          <a:sym typeface="Times"/>
                        </a:rPr>
                        <a:t>VII. Facial</a:t>
                      </a:r>
                    </a:p>
                  </a:txBody>
                  <a:tcPr anchor="ctr" horzOverflow="overflow" marB="12700" marL="12700" marR="12700" marT="12700">
                    <a:solidFill>
                      <a:srgbClr val="FFFFE0"/>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Facial expression; secretion of tears, saliva, and nasal and oral mucus</a:t>
                      </a:r>
                      <a:br>
                        <a:rPr>
                          <a:uFillTx/>
                        </a:rPr>
                      </a:br>
                      <a:r>
                        <a:rPr i="1">
                          <a:uFillTx/>
                        </a:rPr>
                        <a:t>Sensory: </a:t>
                      </a:r>
                      <a:r>
                        <a:rPr>
                          <a:uFillTx/>
                        </a:rPr>
                        <a:t>Taste</a:t>
                      </a:r>
                    </a:p>
                  </a:txBody>
                  <a:tcPr anchor="ctr" horzOverflow="overflow" marB="12700" marL="12700" marR="12700" marT="12700">
                    <a:solidFill>
                      <a:srgbClr val="FFFFE0"/>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From pons to muscles of facial expression, salivary glands, tear glands, and glands of nasal cavity and palate</a:t>
                      </a:r>
                      <a:br>
                        <a:rPr>
                          <a:uFillTx/>
                        </a:rPr>
                      </a:br>
                      <a:r>
                        <a:rPr i="1">
                          <a:uFillTx/>
                        </a:rPr>
                        <a:t>Sensory: </a:t>
                      </a:r>
                      <a:r>
                        <a:rPr>
                          <a:uFillTx/>
                        </a:rPr>
                        <a:t>From taste buds of anterior tongue to thalamus</a:t>
                      </a:r>
                    </a:p>
                  </a:txBody>
                  <a:tcPr anchor="ctr" horzOverflow="overflow" marB="12700" marL="12700" marR="12700" marT="12700">
                    <a:solidFill>
                      <a:srgbClr val="FFFFE0"/>
                    </a:solidFill>
                  </a:tcPr>
                </a:tc>
              </a:tr>
              <a:tr h="533400">
                <a:tc>
                  <a:txBody>
                    <a:bodyPr/>
                    <a:lstStyle/>
                    <a:p>
                      <a:pPr algn="l" defTabSz="457200">
                        <a:lnSpc>
                          <a:spcPts val="2500"/>
                        </a:lnSpc>
                        <a:spcBef>
                          <a:spcPts val="1200"/>
                        </a:spcBef>
                        <a:defRPr sz="1800">
                          <a:uFillTx/>
                        </a:defRPr>
                      </a:pPr>
                      <a:r>
                        <a:rPr b="1" sz="1033">
                          <a:uFillTx/>
                          <a:latin typeface="Times"/>
                          <a:ea typeface="Times"/>
                          <a:cs typeface="Times"/>
                          <a:sym typeface="Times"/>
                        </a:rPr>
                        <a:t>VIII. Vestibulocochlear</a:t>
                      </a:r>
                    </a:p>
                  </a:txBody>
                  <a:tcPr anchor="ctr" horzOverflow="overflow" marB="12700" marL="12700" marR="12700" marT="12700">
                    <a:solidFill>
                      <a:srgbClr val="EDFFD9"/>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Cochlear tuning</a:t>
                      </a:r>
                      <a:br>
                        <a:rPr>
                          <a:uFillTx/>
                        </a:rPr>
                      </a:br>
                      <a:r>
                        <a:rPr i="1">
                          <a:uFillTx/>
                        </a:rPr>
                        <a:t>Sensory: </a:t>
                      </a:r>
                      <a:r>
                        <a:rPr>
                          <a:uFillTx/>
                        </a:rPr>
                        <a:t>Hearing and equilibrium</a:t>
                      </a:r>
                    </a:p>
                  </a:txBody>
                  <a:tcPr anchor="ctr" horzOverflow="overflow" marB="12700" marL="12700" marR="12700" marT="12700">
                    <a:solidFill>
                      <a:srgbClr val="EDFFD9"/>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From pons to cochlea of inner ear</a:t>
                      </a:r>
                      <a:br>
                        <a:rPr>
                          <a:uFillTx/>
                        </a:rPr>
                      </a:br>
                      <a:r>
                        <a:rPr i="1">
                          <a:uFillTx/>
                        </a:rPr>
                        <a:t>Sensory: </a:t>
                      </a:r>
                      <a:r>
                        <a:rPr>
                          <a:uFillTx/>
                        </a:rPr>
                        <a:t>From cochlea, semicircular ducts, and vestibule of inner ear, to medulla oblongata and medulla–pons junction</a:t>
                      </a:r>
                    </a:p>
                  </a:txBody>
                  <a:tcPr anchor="ctr" horzOverflow="overflow" marB="12700" marL="12700" marR="12700" marT="12700">
                    <a:solidFill>
                      <a:srgbClr val="EDFFD9"/>
                    </a:solidFill>
                  </a:tcPr>
                </a:tc>
              </a:tr>
              <a:tr h="768074">
                <a:tc>
                  <a:txBody>
                    <a:bodyPr/>
                    <a:lstStyle/>
                    <a:p>
                      <a:pPr algn="l" defTabSz="457200">
                        <a:lnSpc>
                          <a:spcPts val="2500"/>
                        </a:lnSpc>
                        <a:spcBef>
                          <a:spcPts val="1200"/>
                        </a:spcBef>
                        <a:defRPr sz="1800">
                          <a:uFillTx/>
                        </a:defRPr>
                      </a:pPr>
                      <a:r>
                        <a:rPr b="1" sz="1033">
                          <a:uFillTx/>
                          <a:latin typeface="Times"/>
                          <a:ea typeface="Times"/>
                          <a:cs typeface="Times"/>
                          <a:sym typeface="Times"/>
                        </a:rPr>
                        <a:t>IX. Glossopharyngeal</a:t>
                      </a:r>
                    </a:p>
                  </a:txBody>
                  <a:tcPr anchor="ctr" horzOverflow="overflow" marB="12700" marL="12700" marR="12700" marT="12700">
                    <a:solidFill>
                      <a:srgbClr val="FFFFE0"/>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Salivation, swallowing, gagging </a:t>
                      </a:r>
                      <a:r>
                        <a:rPr i="1">
                          <a:uFillTx/>
                        </a:rPr>
                        <a:t>Sensory: </a:t>
                      </a:r>
                      <a:r>
                        <a:rPr>
                          <a:uFillTx/>
                        </a:rPr>
                        <a:t>Taste; sensations of touch, pressure, pain, and temperature in tongue and outer ear; regulation of blood pressure and respiration</a:t>
                      </a:r>
                    </a:p>
                  </a:txBody>
                  <a:tcPr anchor="ctr" horzOverflow="overflow" marB="12700" marL="12700" marR="12700" marT="12700">
                    <a:solidFill>
                      <a:srgbClr val="FFFFE0"/>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From medulla oblongata to salivary glands, glands of tongue, and muscle of pharynx</a:t>
                      </a:r>
                      <a:br>
                        <a:rPr>
                          <a:uFillTx/>
                        </a:rPr>
                      </a:br>
                      <a:r>
                        <a:rPr i="1">
                          <a:uFillTx/>
                        </a:rPr>
                        <a:t>Sensory: </a:t>
                      </a:r>
                      <a:r>
                        <a:rPr>
                          <a:uFillTx/>
                        </a:rPr>
                        <a:t>From middle and outer ear, posterior one-third of tongue (includ- ing taste buds), and pharynx, to medulla oblongata</a:t>
                      </a:r>
                    </a:p>
                  </a:txBody>
                  <a:tcPr anchor="ctr" horzOverflow="overflow" marB="12700" marL="12700" marR="12700" marT="12700">
                    <a:solidFill>
                      <a:srgbClr val="FFFFE0"/>
                    </a:solidFill>
                  </a:tcPr>
                </a:tc>
              </a:tr>
              <a:tr h="892626">
                <a:tc>
                  <a:txBody>
                    <a:bodyPr/>
                    <a:lstStyle/>
                    <a:p>
                      <a:pPr algn="l" defTabSz="457200">
                        <a:lnSpc>
                          <a:spcPts val="2500"/>
                        </a:lnSpc>
                        <a:spcBef>
                          <a:spcPts val="1200"/>
                        </a:spcBef>
                        <a:defRPr sz="1800">
                          <a:uFillTx/>
                        </a:defRPr>
                      </a:pPr>
                      <a:r>
                        <a:rPr b="1" sz="1033">
                          <a:uFillTx/>
                          <a:latin typeface="Times"/>
                          <a:ea typeface="Times"/>
                          <a:cs typeface="Times"/>
                          <a:sym typeface="Times"/>
                        </a:rPr>
                        <a:t>X. Vagus</a:t>
                      </a:r>
                    </a:p>
                  </a:txBody>
                  <a:tcPr anchor="ctr" horzOverflow="overflow" marB="12700" marL="12700" marR="12700" marT="12700">
                    <a:solidFill>
                      <a:srgbClr val="EDFFD9"/>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Swallowing, speech, regulation of heart rate and bronchial airflow, gastrointestinal secretion and motility</a:t>
                      </a:r>
                      <a:br>
                        <a:rPr>
                          <a:uFillTx/>
                        </a:rPr>
                      </a:br>
                      <a:r>
                        <a:rPr i="1">
                          <a:uFillTx/>
                        </a:rPr>
                        <a:t>Sensory: </a:t>
                      </a:r>
                      <a:r>
                        <a:rPr>
                          <a:uFillTx/>
                        </a:rPr>
                        <a:t>Taste; sensations of hunger, fullness, and gastrointestinal discomfort</a:t>
                      </a:r>
                    </a:p>
                  </a:txBody>
                  <a:tcPr anchor="ctr" horzOverflow="overflow" marB="12700" marL="12700" marR="12700" marT="12700">
                    <a:solidFill>
                      <a:srgbClr val="EDFFD9"/>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From medulla oblongata to tongue, palate, larynx, lungs, heart, liver, spleen, digestive tract, kidney, and ureter</a:t>
                      </a:r>
                      <a:br>
                        <a:rPr>
                          <a:uFillTx/>
                        </a:rPr>
                      </a:br>
                      <a:r>
                        <a:rPr i="1">
                          <a:uFillTx/>
                        </a:rPr>
                        <a:t>Sensory: </a:t>
                      </a:r>
                      <a:r>
                        <a:rPr>
                          <a:uFillTx/>
                        </a:rPr>
                        <a:t>From root of tongue, pharynx, larynx, epiglottis, outer ear, and several thoracic and abdominal viscera, to medulla oblongata</a:t>
                      </a:r>
                    </a:p>
                  </a:txBody>
                  <a:tcPr anchor="ctr" horzOverflow="overflow" marB="12700" marL="12700" marR="12700" marT="12700">
                    <a:solidFill>
                      <a:srgbClr val="EDFFD9"/>
                    </a:solidFill>
                  </a:tcPr>
                </a:tc>
              </a:tr>
              <a:tr h="404407">
                <a:tc>
                  <a:txBody>
                    <a:bodyPr/>
                    <a:lstStyle/>
                    <a:p>
                      <a:pPr algn="l" defTabSz="457200">
                        <a:lnSpc>
                          <a:spcPts val="2500"/>
                        </a:lnSpc>
                        <a:spcBef>
                          <a:spcPts val="1200"/>
                        </a:spcBef>
                        <a:defRPr sz="1800">
                          <a:uFillTx/>
                        </a:defRPr>
                      </a:pPr>
                      <a:r>
                        <a:rPr b="1" sz="1033">
                          <a:uFillTx/>
                          <a:latin typeface="Times"/>
                          <a:ea typeface="Times"/>
                          <a:cs typeface="Times"/>
                          <a:sym typeface="Times"/>
                        </a:rPr>
                        <a:t>XI. Accessory</a:t>
                      </a:r>
                    </a:p>
                  </a:txBody>
                  <a:tcPr anchor="ctr" horzOverflow="overflow" marB="12700" marL="12700" marR="12700" marT="12700">
                    <a:solidFill>
                      <a:srgbClr val="FFFFE0"/>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Swallowing; head, neck, and shoulder movements</a:t>
                      </a:r>
                    </a:p>
                  </a:txBody>
                  <a:tcPr anchor="ctr" horzOverflow="overflow" marB="12700" marL="12700" marR="12700" marT="12700">
                    <a:solidFill>
                      <a:srgbClr val="FFFFE0"/>
                    </a:solidFill>
                  </a:tcPr>
                </a:tc>
                <a:tc>
                  <a:txBody>
                    <a:bodyPr/>
                    <a:lstStyle/>
                    <a:p>
                      <a:pPr algn="l" defTabSz="457200">
                        <a:lnSpc>
                          <a:spcPts val="2500"/>
                        </a:lnSpc>
                        <a:spcBef>
                          <a:spcPts val="1200"/>
                        </a:spcBef>
                        <a:defRPr sz="1800">
                          <a:uFillTx/>
                        </a:defRPr>
                      </a:pPr>
                      <a:r>
                        <a:rPr b="1" sz="1033">
                          <a:uFillTx/>
                          <a:latin typeface="Times"/>
                          <a:ea typeface="Times"/>
                          <a:cs typeface="Times"/>
                          <a:sym typeface="Times"/>
                        </a:rPr>
                        <a:t>From spinal cord segments C1 to C6, into the cranial cavity and back out to palate, pharynx, trapezius, and sternocleidomastoid muscles</a:t>
                      </a:r>
                    </a:p>
                  </a:txBody>
                  <a:tcPr anchor="ctr" horzOverflow="overflow" marB="12700" marL="12700" marR="12700" marT="12700">
                    <a:solidFill>
                      <a:srgbClr val="FFFFE0"/>
                    </a:solidFill>
                  </a:tcPr>
                </a:tc>
              </a:tr>
              <a:tr h="203200">
                <a:tc>
                  <a:txBody>
                    <a:bodyPr/>
                    <a:lstStyle/>
                    <a:p>
                      <a:pPr algn="l" defTabSz="457200">
                        <a:lnSpc>
                          <a:spcPts val="2500"/>
                        </a:lnSpc>
                        <a:spcBef>
                          <a:spcPts val="1200"/>
                        </a:spcBef>
                        <a:defRPr sz="1800">
                          <a:uFillTx/>
                        </a:defRPr>
                      </a:pPr>
                      <a:r>
                        <a:rPr b="1" sz="1033">
                          <a:uFillTx/>
                          <a:latin typeface="Times"/>
                          <a:ea typeface="Times"/>
                          <a:cs typeface="Times"/>
                          <a:sym typeface="Times"/>
                        </a:rPr>
                        <a:t>XII. Hypoglossal</a:t>
                      </a:r>
                    </a:p>
                  </a:txBody>
                  <a:tcPr anchor="ctr" horzOverflow="overflow" marB="12700" marL="12700" marR="12700" marT="12700">
                    <a:solidFill>
                      <a:srgbClr val="EDFFD9"/>
                    </a:solidFill>
                  </a:tcPr>
                </a:tc>
                <a:tc>
                  <a:txBody>
                    <a:bodyPr/>
                    <a:lstStyle/>
                    <a:p>
                      <a:pPr algn="l" defTabSz="457200">
                        <a:lnSpc>
                          <a:spcPts val="2500"/>
                        </a:lnSpc>
                        <a:spcBef>
                          <a:spcPts val="1200"/>
                        </a:spcBef>
                        <a:defRPr b="1" sz="1033">
                          <a:uFillTx/>
                          <a:latin typeface="Times"/>
                          <a:ea typeface="Times"/>
                          <a:cs typeface="Times"/>
                          <a:sym typeface="Times"/>
                        </a:defRPr>
                      </a:pPr>
                      <a:r>
                        <a:rPr i="1">
                          <a:uFillTx/>
                        </a:rPr>
                        <a:t>Motor: </a:t>
                      </a:r>
                      <a:r>
                        <a:rPr>
                          <a:uFillTx/>
                        </a:rPr>
                        <a:t>Tongue movements</a:t>
                      </a:r>
                    </a:p>
                  </a:txBody>
                  <a:tcPr anchor="ctr" horzOverflow="overflow" marB="12700" marL="12700" marR="12700" marT="12700">
                    <a:solidFill>
                      <a:srgbClr val="EDFFD9"/>
                    </a:solidFill>
                  </a:tcPr>
                </a:tc>
                <a:tc>
                  <a:txBody>
                    <a:bodyPr/>
                    <a:lstStyle/>
                    <a:p>
                      <a:pPr algn="l" defTabSz="457200">
                        <a:lnSpc>
                          <a:spcPts val="2500"/>
                        </a:lnSpc>
                        <a:spcBef>
                          <a:spcPts val="1200"/>
                        </a:spcBef>
                        <a:defRPr sz="1800">
                          <a:uFillTx/>
                        </a:defRPr>
                      </a:pPr>
                      <a:r>
                        <a:rPr b="1" sz="1033">
                          <a:uFillTx/>
                          <a:latin typeface="Times"/>
                          <a:ea typeface="Times"/>
                          <a:cs typeface="Times"/>
                          <a:sym typeface="Times"/>
                        </a:rPr>
                        <a:t>From medulla oblongata to muscles of tongue</a:t>
                      </a:r>
                    </a:p>
                  </a:txBody>
                  <a:tcPr anchor="ctr" horzOverflow="overflow" marB="12700" marL="12700" marR="12700" marT="12700">
                    <a:solidFill>
                      <a:srgbClr val="EDFFD9"/>
                    </a:solidFill>
                  </a:tcPr>
                </a:tc>
              </a:tr>
            </a:tbl>
          </a:graphicData>
        </a:graphic>
      </p:graphicFrame>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1image49481216.png" id="281" name="page301image4948121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16100" y="2355850"/>
            <a:ext cx="203200" cy="12700"/>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1image49483136.png" id="282" name="page301image4948313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16100" y="2355850"/>
            <a:ext cx="203200" cy="12700"/>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1image49488320.png" id="283" name="page301image49488320.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4"/>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16100" y="2355850"/>
            <a:ext cx="203200" cy="25400"/>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1image49495616.png" id="284" name="page301image4949561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5"/>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16100" y="2355850"/>
            <a:ext cx="203200" cy="25400"/>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2image34435456.png" id="285" name="page302image3443545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6"/>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16100" y="2355850"/>
            <a:ext cx="12700" cy="203200"/>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2image34426240.png" id="286" name="page302image34426240.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7"/>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16100" y="2355850"/>
            <a:ext cx="25400" cy="203200"/>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2image34435456.png" id="287" name="page302image3443545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6"/>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16100" y="2355850"/>
            <a:ext cx="12700" cy="203200"/>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02image34426240.png" id="288" name="page302image34426240.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7"/>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16100" y="2355850"/>
            <a:ext cx="25400" cy="203200"/>
          </a:xfrm>
          <a:prstGeom prst="rect">
            <a:avLst/>
          </a:prstGeom>
          <a:ln w="12700">
            <a:miter lim="4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7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0" name="Заголовок"/>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914400">
              <a:defRPr sz="2700">
                <a:uFillTx/>
              </a:defRPr>
            </a:p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1" name="Основной 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7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3" name="The Autonomic Nervous Syste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0098" y="349773"/>
            <a:ext cx="4831205" cy="667266"/>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defTabSz="182880">
              <a:lnSpc>
                <a:spcPts val="4000"/>
              </a:lnSpc>
              <a:spcBef>
                <a:spcPts val="400"/>
              </a:spcBef>
              <a:defRPr b="1" sz="2613">
                <a:solidFill>
                  <a:srgbClr val="80134D"/>
                </a:solidFill>
                <a:uFillTx/>
                <a:latin typeface="Times"/>
                <a:ea typeface="Times"/>
                <a:cs typeface="Times"/>
                <a:sym typeface="Times"/>
              </a:defRPr>
            </a:lvl1pPr>
          </a:lstStyle>
          <a:p>
            <a:pPr/>
            <a:r>
              <a:rPr>
                <a:uFillTx/>
              </a:rPr>
              <a:t>The Autonomic Nervous System </a:t>
            </a:r>
            <a:endParaRPr>
              <a:solidFill>
                <a:srgbClr val="000000"/>
              </a:solidFill>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4" name="The autonomic nervous system (ANS) can be defined as a motor nervous system that controls glands, cardiac muscle, and smooth muscle. It is also called the visceral motor division to distinguish it from the somatic motor division that controls the skeletal muscl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1209821"/>
            <a:ext cx="8428579" cy="4583416"/>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370331" indent="0" marL="0">
              <a:lnSpc>
                <a:spcPts val="4100"/>
              </a:lnSpc>
              <a:spcBef>
                <a:spcPts val="900"/>
              </a:spcBef>
              <a:buNone/>
              <a:defRPr sz="2456">
                <a:solidFill>
                  <a:srgbClr val="000000"/>
                </a:solidFill>
                <a:uFillTx/>
                <a:latin typeface="Times"/>
                <a:ea typeface="Times"/>
                <a:cs typeface="Times"/>
                <a:sym typeface="Times"/>
              </a:defRPr>
            </a:pPr>
            <a:r>
              <a:rPr>
                <a:uFillTx/>
              </a:rPr>
              <a:t>The </a:t>
            </a:r>
            <a:r>
              <a:rPr b="1">
                <a:uFillTx/>
              </a:rPr>
              <a:t>autonomic nervous system (ANS) </a:t>
            </a:r>
            <a:r>
              <a:rPr>
                <a:uFillTx/>
              </a:rPr>
              <a:t>can be defined as a motor nervous system that controls glands, cardiac muscle, and smooth muscle. It is also called the </a:t>
            </a:r>
            <a:r>
              <a:rPr b="1">
                <a:uFillTx/>
              </a:rPr>
              <a:t>visceral motor division </a:t>
            </a:r>
            <a:r>
              <a:rPr>
                <a:uFillTx/>
              </a:rPr>
              <a:t>to distinguish it from the somatic motor division that controls the skeletal muscles. </a:t>
            </a:r>
          </a:p>
          <a:p>
            <a:pPr defTabSz="370331" indent="0" marL="0">
              <a:lnSpc>
                <a:spcPts val="4100"/>
              </a:lnSpc>
              <a:spcBef>
                <a:spcPts val="900"/>
              </a:spcBef>
              <a:buNone/>
              <a:defRPr sz="2456">
                <a:solidFill>
                  <a:srgbClr val="000000"/>
                </a:solidFill>
                <a:uFillTx/>
                <a:latin typeface="Times"/>
                <a:ea typeface="Times"/>
                <a:cs typeface="Times"/>
                <a:sym typeface="Times"/>
              </a:defRPr>
            </a:pPr>
            <a:r>
              <a:rPr>
                <a:uFillTx/>
              </a:rPr>
              <a:t>The primary targets of the ANS are organs of the thoracic and abdominal cavities, such as the heart, lungs, digestive tract, and urinary tract, but it also innervates some structures of the body wall, including cutaneous blood vessels, sweat glands, and piloerector muscles.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7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6" name="Visceral Reflex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714323"/>
            <a:ext cx="8520604" cy="5009907"/>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57200" indent="0" marL="0">
              <a:lnSpc>
                <a:spcPts val="5100"/>
              </a:lnSpc>
              <a:spcBef>
                <a:spcPts val="1200"/>
              </a:spcBef>
              <a:buNone/>
              <a:defRPr b="1" sz="2466">
                <a:solidFill>
                  <a:srgbClr val="005266"/>
                </a:solidFill>
                <a:uFillTx/>
                <a:latin typeface="Times"/>
                <a:ea typeface="Times"/>
                <a:cs typeface="Times"/>
                <a:sym typeface="Times"/>
              </a:defRPr>
            </a:pPr>
            <a:r>
              <a:rPr>
                <a:uFillTx/>
              </a:rPr>
              <a:t>Visceral Reflexes </a:t>
            </a:r>
            <a:endParaRPr b="0">
              <a:solidFill>
                <a:srgbClr val="000000"/>
              </a:solidFill>
              <a:uFillTx/>
            </a:endParaRPr>
          </a:p>
          <a:p>
            <a:pPr defTabSz="457200" indent="0" marL="0">
              <a:lnSpc>
                <a:spcPts val="4400"/>
              </a:lnSpc>
              <a:spcBef>
                <a:spcPts val="1200"/>
              </a:spcBef>
              <a:buNone/>
              <a:defRPr sz="2466">
                <a:solidFill>
                  <a:srgbClr val="000000"/>
                </a:solidFill>
                <a:uFillTx/>
                <a:latin typeface="Times"/>
                <a:ea typeface="Times"/>
                <a:cs typeface="Times"/>
                <a:sym typeface="Times"/>
              </a:defRPr>
            </a:pPr>
            <a:r>
              <a:rPr>
                <a:uFillTx/>
              </a:rPr>
              <a:t>The ANS works through </a:t>
            </a:r>
            <a:r>
              <a:rPr b="1">
                <a:uFillTx/>
              </a:rPr>
              <a:t>visceral reflexes, </a:t>
            </a:r>
            <a:r>
              <a:rPr>
                <a:uFillTx/>
              </a:rPr>
              <a:t>which regulate such primitive functions as blood pressure, heart rate, body temperature, digestion, and many others. </a:t>
            </a:r>
          </a:p>
          <a:p>
            <a:pPr defTabSz="457200" indent="0" marL="0">
              <a:lnSpc>
                <a:spcPts val="4400"/>
              </a:lnSpc>
              <a:spcBef>
                <a:spcPts val="1200"/>
              </a:spcBef>
              <a:buNone/>
              <a:defRPr sz="2466">
                <a:solidFill>
                  <a:srgbClr val="000000"/>
                </a:solidFill>
                <a:uFillTx/>
                <a:latin typeface="Times"/>
                <a:ea typeface="Times"/>
                <a:cs typeface="Times"/>
                <a:sym typeface="Times"/>
              </a:defRPr>
            </a:pPr>
            <a:r>
              <a:rPr>
                <a:uFillTx/>
              </a:rPr>
              <a:t>In short, the ANS quietly manages a myriad of unconscious processes responsible for our homeostasis; these are not specifically human but among our most basic animal functions. </a:t>
            </a:r>
          </a:p>
          <a:p>
            <a:pPr defTabSz="457200" indent="0" marL="0">
              <a:lnSpc>
                <a:spcPts val="4400"/>
              </a:lnSpc>
              <a:spcBef>
                <a:spcPts val="1200"/>
              </a:spcBef>
              <a:buNone/>
              <a:defRPr sz="2466">
                <a:solidFill>
                  <a:srgbClr val="000000"/>
                </a:solidFill>
                <a:uFillTx/>
                <a:latin typeface="Times"/>
                <a:ea typeface="Times"/>
                <a:cs typeface="Times"/>
                <a:sym typeface="Times"/>
              </a:defRPr>
            </a:pPr>
            <a:r>
              <a:rPr>
                <a:uFillTx/>
              </a:rPr>
              <a:t>Many drug therapies are based on manipulation of autonomic functions.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7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8" name="A visceral reflex arc includes the same basic components as a somatic reflex arc —receptors, afferent neurons, interneurons, efferent neurons, and effector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714323"/>
            <a:ext cx="8200029" cy="5528672"/>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48055" indent="0" marL="0">
              <a:lnSpc>
                <a:spcPts val="3800"/>
              </a:lnSpc>
              <a:spcBef>
                <a:spcPts val="1100"/>
              </a:spcBef>
              <a:buNone/>
              <a:defRPr sz="1992">
                <a:solidFill>
                  <a:srgbClr val="000000"/>
                </a:solidFill>
                <a:uFillTx/>
                <a:latin typeface="Times"/>
                <a:ea typeface="Times"/>
                <a:cs typeface="Times"/>
                <a:sym typeface="Times"/>
              </a:defRPr>
            </a:pPr>
            <a:r>
              <a:rPr>
                <a:uFillTx/>
              </a:rPr>
              <a:t>A visceral reflex arc includes the same basic components as a somatic reflex arc —receptors, afferent neurons, interneurons, efferent neurons, and effectors. </a:t>
            </a:r>
          </a:p>
          <a:p>
            <a:pPr defTabSz="448055" indent="0" marL="0">
              <a:lnSpc>
                <a:spcPts val="3800"/>
              </a:lnSpc>
              <a:spcBef>
                <a:spcPts val="1100"/>
              </a:spcBef>
              <a:buNone/>
              <a:defRPr sz="1992">
                <a:solidFill>
                  <a:srgbClr val="000000"/>
                </a:solidFill>
                <a:uFillTx/>
                <a:latin typeface="Times"/>
                <a:ea typeface="Times"/>
                <a:cs typeface="Times"/>
                <a:sym typeface="Times"/>
              </a:defRPr>
            </a:pPr>
            <a:r>
              <a:rPr>
                <a:uFillTx/>
              </a:rPr>
              <a:t>For example, high blood pressure activates a </a:t>
            </a:r>
            <a:r>
              <a:rPr b="1">
                <a:uFillTx/>
              </a:rPr>
              <a:t>baroreflex</a:t>
            </a:r>
            <a:r>
              <a:rPr b="1" baseline="20073">
                <a:uFillTx/>
              </a:rPr>
              <a:t> </a:t>
            </a:r>
            <a:r>
              <a:rPr>
                <a:uFillTx/>
              </a:rPr>
              <a:t>involving the following components : </a:t>
            </a:r>
          </a:p>
          <a:p>
            <a:pPr defTabSz="448055" indent="0" marL="0">
              <a:lnSpc>
                <a:spcPts val="3800"/>
              </a:lnSpc>
              <a:spcBef>
                <a:spcPts val="1100"/>
              </a:spcBef>
              <a:buNone/>
              <a:defRPr sz="1992">
                <a:solidFill>
                  <a:srgbClr val="000000"/>
                </a:solidFill>
                <a:uFillTx/>
                <a:latin typeface="Times"/>
                <a:ea typeface="Times"/>
                <a:cs typeface="Times"/>
                <a:sym typeface="Times"/>
              </a:defRPr>
            </a:pPr>
            <a:r>
              <a:rPr>
                <a:uFillTx/>
              </a:rPr>
              <a:t>1 It</a:t>
            </a:r>
            <a:r>
              <a:rPr b="1" u="sng">
                <a:uFillTx/>
              </a:rPr>
              <a:t> stimulates </a:t>
            </a:r>
            <a:r>
              <a:rPr>
                <a:uFillTx/>
              </a:rPr>
              <a:t>stretch receptors called </a:t>
            </a:r>
            <a:r>
              <a:rPr i="1">
                <a:uFillTx/>
              </a:rPr>
              <a:t>baroreceptors </a:t>
            </a:r>
            <a:r>
              <a:rPr>
                <a:uFillTx/>
              </a:rPr>
              <a:t>in the internal </a:t>
            </a:r>
            <a:r>
              <a:rPr b="1" u="sng">
                <a:uFillTx/>
              </a:rPr>
              <a:t>carotid arteries and aorta. </a:t>
            </a:r>
            <a:endParaRPr b="1" u="sng">
              <a:uFillTx/>
            </a:endParaRPr>
          </a:p>
          <a:p>
            <a:pPr defTabSz="448055" indent="0" marL="0">
              <a:lnSpc>
                <a:spcPts val="3800"/>
              </a:lnSpc>
              <a:spcBef>
                <a:spcPts val="1100"/>
              </a:spcBef>
              <a:buNone/>
              <a:defRPr sz="1992">
                <a:solidFill>
                  <a:srgbClr val="000000"/>
                </a:solidFill>
                <a:uFillTx/>
                <a:latin typeface="Times"/>
                <a:ea typeface="Times"/>
                <a:cs typeface="Times"/>
                <a:sym typeface="Times"/>
              </a:defRPr>
            </a:pPr>
            <a:r>
              <a:rPr>
                <a:uFillTx/>
              </a:rPr>
              <a:t>2 They </a:t>
            </a:r>
            <a:r>
              <a:rPr b="1" u="sng">
                <a:uFillTx/>
              </a:rPr>
              <a:t>issue signals </a:t>
            </a:r>
            <a:r>
              <a:rPr>
                <a:uFillTx/>
              </a:rPr>
              <a:t>through afferent fibers in the </a:t>
            </a:r>
            <a:r>
              <a:rPr b="1" u="sng">
                <a:uFillTx/>
              </a:rPr>
              <a:t>glossopharyngeal nerves to the medulla oblongata</a:t>
            </a:r>
            <a:r>
              <a:rPr>
                <a:uFillTx/>
              </a:rPr>
              <a:t>. </a:t>
            </a:r>
          </a:p>
          <a:p>
            <a:pPr defTabSz="448055" indent="0" marL="0">
              <a:lnSpc>
                <a:spcPts val="3800"/>
              </a:lnSpc>
              <a:spcBef>
                <a:spcPts val="1100"/>
              </a:spcBef>
              <a:buNone/>
              <a:defRPr sz="1992">
                <a:solidFill>
                  <a:srgbClr val="000000"/>
                </a:solidFill>
                <a:uFillTx/>
                <a:latin typeface="Times"/>
                <a:ea typeface="Times"/>
                <a:cs typeface="Times"/>
                <a:sym typeface="Times"/>
              </a:defRPr>
            </a:pPr>
            <a:r>
              <a:rPr>
                <a:uFillTx/>
              </a:rPr>
              <a:t>3 Interneurons of the medulla </a:t>
            </a:r>
            <a:r>
              <a:rPr b="1" u="sng">
                <a:uFillTx/>
              </a:rPr>
              <a:t>integrate</a:t>
            </a:r>
            <a:r>
              <a:rPr>
                <a:uFillTx/>
              </a:rPr>
              <a:t> this input with other information and issue signals back to the heart by way of </a:t>
            </a:r>
            <a:r>
              <a:rPr u="sng">
                <a:uFillTx/>
              </a:rPr>
              <a:t>efferent fibers in the vagus nerves</a:t>
            </a:r>
            <a:r>
              <a:rPr>
                <a:uFillTx/>
              </a:rPr>
              <a:t>. </a:t>
            </a:r>
          </a:p>
          <a:p>
            <a:pPr defTabSz="448055" indent="0" marL="0">
              <a:lnSpc>
                <a:spcPts val="3800"/>
              </a:lnSpc>
              <a:spcBef>
                <a:spcPts val="1100"/>
              </a:spcBef>
              <a:buNone/>
              <a:defRPr sz="1992">
                <a:solidFill>
                  <a:srgbClr val="000000"/>
                </a:solidFill>
                <a:uFillTx/>
                <a:latin typeface="Times"/>
                <a:ea typeface="Times"/>
                <a:cs typeface="Times"/>
                <a:sym typeface="Times"/>
              </a:defRPr>
            </a:pPr>
            <a:r>
              <a:rPr>
                <a:uFillTx/>
              </a:rPr>
              <a:t>4 The vagus nerves slow down the heart (the effector) and reduce blood pressure. This completes a homeostatic negative feedback loop and ideally restores blood pressure to normal. </a:t>
            </a:r>
            <a:endParaRPr sz="1176">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7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0" name="Neural Pathway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515091"/>
            <a:ext cx="8520604" cy="5603137"/>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260604" indent="0" marL="0">
              <a:lnSpc>
                <a:spcPts val="4100"/>
              </a:lnSpc>
              <a:spcBef>
                <a:spcPts val="600"/>
              </a:spcBef>
              <a:buNone/>
              <a:defRPr b="1" sz="2432">
                <a:solidFill>
                  <a:srgbClr val="005266"/>
                </a:solidFill>
                <a:uFillTx/>
                <a:latin typeface="Times"/>
                <a:ea typeface="Times"/>
                <a:cs typeface="Times"/>
                <a:sym typeface="Times"/>
              </a:defRPr>
            </a:pPr>
            <a:r>
              <a:rPr>
                <a:uFillTx/>
              </a:rPr>
              <a:t>Neural Pathways </a:t>
            </a:r>
            <a:endParaRPr b="0">
              <a:solidFill>
                <a:srgbClr val="000000"/>
              </a:solidFill>
              <a:uFillTx/>
            </a:endParaRPr>
          </a:p>
          <a:p>
            <a:pPr defTabSz="260604" indent="0" marL="0">
              <a:lnSpc>
                <a:spcPts val="3700"/>
              </a:lnSpc>
              <a:spcBef>
                <a:spcPts val="600"/>
              </a:spcBef>
              <a:buNone/>
              <a:defRPr sz="2432">
                <a:solidFill>
                  <a:srgbClr val="000000"/>
                </a:solidFill>
                <a:uFillTx/>
                <a:latin typeface="Times"/>
                <a:ea typeface="Times"/>
                <a:cs typeface="Times"/>
                <a:sym typeface="Times"/>
              </a:defRPr>
            </a:pPr>
            <a:r>
              <a:rPr>
                <a:uFillTx/>
              </a:rPr>
              <a:t>The ANS has components in both the central and peripheral nervous systems. In the CNS, there are autonomic control centers in the hypothalamus and other regions of the brainstem, and motor neurons in the spinal cord. </a:t>
            </a:r>
          </a:p>
          <a:p>
            <a:pPr defTabSz="260604" indent="0" marL="0">
              <a:lnSpc>
                <a:spcPts val="3700"/>
              </a:lnSpc>
              <a:spcBef>
                <a:spcPts val="600"/>
              </a:spcBef>
              <a:buNone/>
              <a:defRPr sz="2432">
                <a:solidFill>
                  <a:srgbClr val="000000"/>
                </a:solidFill>
                <a:uFillTx/>
                <a:latin typeface="Times"/>
                <a:ea typeface="Times"/>
                <a:cs typeface="Times"/>
                <a:sym typeface="Times"/>
              </a:defRPr>
            </a:pPr>
            <a:r>
              <a:rPr>
                <a:uFillTx/>
              </a:rPr>
              <a:t>PNS components include motor neurons in the ganglia and nerve fibers in the cranial and spinal nerves you have already studied. </a:t>
            </a:r>
          </a:p>
          <a:p>
            <a:pPr defTabSz="260604" indent="0" marL="0">
              <a:lnSpc>
                <a:spcPts val="3700"/>
              </a:lnSpc>
              <a:spcBef>
                <a:spcPts val="600"/>
              </a:spcBef>
              <a:buNone/>
              <a:defRPr sz="2432">
                <a:solidFill>
                  <a:srgbClr val="000000"/>
                </a:solidFill>
                <a:uFillTx/>
                <a:latin typeface="Times"/>
                <a:ea typeface="Times"/>
                <a:cs typeface="Times"/>
                <a:sym typeface="Times"/>
              </a:defRPr>
            </a:pPr>
            <a:r>
              <a:rPr>
                <a:uFillTx/>
              </a:rPr>
              <a:t>The autonomic pathway to a target organ differs significantly from somatic motor pathways.</a:t>
            </a:r>
          </a:p>
          <a:p>
            <a:pPr defTabSz="260604" indent="0" marL="0">
              <a:lnSpc>
                <a:spcPts val="3700"/>
              </a:lnSpc>
              <a:spcBef>
                <a:spcPts val="600"/>
              </a:spcBef>
              <a:buNone/>
              <a:defRPr sz="2432">
                <a:solidFill>
                  <a:srgbClr val="000000"/>
                </a:solidFill>
                <a:uFillTx/>
                <a:latin typeface="Times"/>
                <a:ea typeface="Times"/>
                <a:cs typeface="Times"/>
                <a:sym typeface="Times"/>
              </a:defRPr>
            </a:pPr>
            <a:r>
              <a:rPr>
                <a:uFillTx/>
              </a:rPr>
              <a:t>The first neuron, called the </a:t>
            </a:r>
            <a:r>
              <a:rPr b="1">
                <a:uFillTx/>
              </a:rPr>
              <a:t>preganglionic neuron, </a:t>
            </a:r>
            <a:r>
              <a:rPr>
                <a:uFillTx/>
              </a:rPr>
              <a:t>has a soma in the brainstem or spinal cord; </a:t>
            </a:r>
          </a:p>
          <a:p>
            <a:pPr defTabSz="260604" indent="0" marL="0">
              <a:lnSpc>
                <a:spcPts val="3700"/>
              </a:lnSpc>
              <a:spcBef>
                <a:spcPts val="600"/>
              </a:spcBef>
              <a:buNone/>
              <a:defRPr sz="2432">
                <a:solidFill>
                  <a:srgbClr val="000000"/>
                </a:solidFill>
                <a:uFillTx/>
                <a:latin typeface="Times"/>
                <a:ea typeface="Times"/>
                <a:cs typeface="Times"/>
                <a:sym typeface="Times"/>
              </a:defRPr>
            </a:p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7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2" name="Subdivisions of the AN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20458" y="238124"/>
            <a:ext cx="8289268" cy="6045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5600"/>
              </a:lnSpc>
              <a:spcBef>
                <a:spcPts val="1200"/>
              </a:spcBef>
              <a:defRPr b="1" sz="2866">
                <a:solidFill>
                  <a:srgbClr val="005266"/>
                </a:solidFill>
                <a:uFillTx/>
                <a:latin typeface="Times"/>
                <a:ea typeface="Times"/>
                <a:cs typeface="Times"/>
                <a:sym typeface="Times"/>
              </a:defRPr>
            </a:pPr>
            <a:r>
              <a:rPr>
                <a:uFillTx/>
              </a:rPr>
              <a:t>Subdivisions of the ANS </a:t>
            </a:r>
            <a:endParaRPr b="0">
              <a:solidFill>
                <a:srgbClr val="000000"/>
              </a:solidFill>
              <a:uFillTx/>
            </a:endParaRPr>
          </a:p>
          <a:p>
            <a:pPr defTabSz="457200">
              <a:lnSpc>
                <a:spcPts val="4900"/>
              </a:lnSpc>
              <a:spcBef>
                <a:spcPts val="1200"/>
              </a:spcBef>
              <a:defRPr sz="2866">
                <a:uFillTx/>
                <a:latin typeface="Times"/>
                <a:ea typeface="Times"/>
                <a:cs typeface="Times"/>
                <a:sym typeface="Times"/>
              </a:defRPr>
            </a:pPr>
            <a:r>
              <a:rPr>
                <a:uFillTx/>
              </a:rPr>
              <a:t>The ANS has two subdivisions: sympathetic and parasympathetic. </a:t>
            </a:r>
          </a:p>
          <a:p>
            <a:pPr defTabSz="457200">
              <a:lnSpc>
                <a:spcPts val="4900"/>
              </a:lnSpc>
              <a:spcBef>
                <a:spcPts val="1200"/>
              </a:spcBef>
              <a:defRPr sz="2866">
                <a:uFillTx/>
                <a:latin typeface="Times"/>
                <a:ea typeface="Times"/>
                <a:cs typeface="Times"/>
                <a:sym typeface="Times"/>
              </a:defRPr>
            </a:pPr>
            <a:r>
              <a:rPr>
                <a:uFillTx/>
              </a:rPr>
              <a:t>The </a:t>
            </a:r>
            <a:r>
              <a:rPr b="1">
                <a:uFillTx/>
              </a:rPr>
              <a:t>sympathetic division </a:t>
            </a:r>
            <a:r>
              <a:rPr>
                <a:uFillTx/>
              </a:rPr>
              <a:t>adapts the body in many ways for physical activity—it increases alertness, heart rate, blood pressure and flow, blood glucose concentration, and pulmonary airflow. </a:t>
            </a:r>
          </a:p>
          <a:p>
            <a:pPr defTabSz="457200">
              <a:lnSpc>
                <a:spcPts val="4900"/>
              </a:lnSpc>
              <a:spcBef>
                <a:spcPts val="1200"/>
              </a:spcBef>
              <a:defRPr sz="2866">
                <a:uFillTx/>
                <a:latin typeface="Times"/>
                <a:ea typeface="Times"/>
                <a:cs typeface="Times"/>
                <a:sym typeface="Times"/>
              </a:defRPr>
            </a:pPr>
            <a:r>
              <a:rPr>
                <a:uFillTx/>
              </a:rPr>
              <a:t>Extreme sympathetic responses are often called the “fight-or-flight” reaction because they come into play when an ani- mal must attack, defend itself, or flee from danger.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536image66284704.png" id="75" name="page536image66284704.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40200" y="4140041"/>
            <a:ext cx="2008725" cy="1121149"/>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536image66284592.png" id="76" name="page536image66284592.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07113" y="2739252"/>
            <a:ext cx="3038711" cy="1757328"/>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536image66281568.png" id="77" name="page536image66281568.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4"/>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949113" y="3472040"/>
            <a:ext cx="72850" cy="346037"/>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536image66281568.png" id="78" name="page536image66281568.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4"/>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45539" y="3472040"/>
            <a:ext cx="72851" cy="346037"/>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536image66292576.png" id="79" name="page536image6629257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5"/>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72613" y="2651958"/>
            <a:ext cx="3196531" cy="602775"/>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536image66302096.png" id="80" name="page536image6630209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6"/>
          <a:srcRect/>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99428" y="3940833"/>
            <a:ext cx="1842444" cy="1414734"/>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536image66296944.png" id="81" name="page536image66296944.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7"/>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450313" y="2358370"/>
            <a:ext cx="72851" cy="346036"/>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536image66302208.png" id="82" name="page536image66302208.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8"/>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45539" y="2329874"/>
            <a:ext cx="50801" cy="2413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536image66295376.png" id="83" name="page536image6629537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9"/>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3823" y="1629805"/>
            <a:ext cx="8601275" cy="728923"/>
          </a:xfrm>
          <a:prstGeom prst="rect">
            <a:avLst/>
          </a:prstGeom>
          <a:ln w="12700">
            <a:miter lim="400000"/>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4" name="Текст"/>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78913" y="3562349"/>
            <a:ext cx="304801" cy="21717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p>
            <a:pPr defTabSz="457200">
              <a:lnSpc>
                <a:spcPts val="3400"/>
              </a:lnSpc>
              <a:spcBef>
                <a:spcPts val="1200"/>
              </a:spcBef>
              <a:defRPr sz="1466">
                <a:uFillTx/>
                <a:latin typeface="Times"/>
                <a:ea typeface="Times"/>
                <a:cs typeface="Times"/>
                <a:sym typeface="Times"/>
              </a:defRPr>
            </a:pPr>
            <a:endParaRPr sz="1200">
              <a:uFillTx/>
            </a:endParaRPr>
          </a:p>
          <a:p>
            <a:pPr defTabSz="457200">
              <a:lnSpc>
                <a:spcPts val="2800"/>
              </a:lnSpc>
              <a:defRPr sz="1200">
                <a:uFillTx/>
                <a:latin typeface="Times"/>
                <a:ea typeface="Times"/>
                <a:cs typeface="Times"/>
                <a:sym typeface="Times"/>
              </a:defRPr>
            </a:pPr>
          </a:p>
          <a:p>
            <a:pPr defTabSz="457200">
              <a:lnSpc>
                <a:spcPts val="2500"/>
              </a:lnSpc>
              <a:spcBef>
                <a:spcPts val="1200"/>
              </a:spcBef>
              <a:defRPr b="1" sz="1066">
                <a:uFillTx/>
                <a:latin typeface="+mn-lt"/>
                <a:ea typeface="+mn-ea"/>
                <a:cs typeface="+mn-cs"/>
                <a:sym typeface="Helvetica"/>
              </a:defRPr>
            </a:pPr>
            <a:endParaRPr b="0" sz="1200">
              <a:uFillTx/>
              <a:latin typeface="Times"/>
              <a:ea typeface="Times"/>
              <a:cs typeface="Times"/>
              <a:sym typeface="Times"/>
            </a:endParaRPr>
          </a:p>
          <a:p>
            <a:pPr defTabSz="457200">
              <a:lnSpc>
                <a:spcPts val="2800"/>
              </a:lnSpc>
              <a:defRPr sz="1200">
                <a:uFillTx/>
                <a:latin typeface="Times"/>
                <a:ea typeface="Times"/>
                <a:cs typeface="Times"/>
                <a:sym typeface="Times"/>
              </a:defRPr>
            </a:pPr>
            <a:r>
              <a:rPr>
                <a:uFillTx/>
              </a:rPr>
              <a:t>   </a:t>
            </a:r>
          </a:p>
          <a:p>
            <a:pPr defTabSz="457200">
              <a:lnSpc>
                <a:spcPts val="2800"/>
              </a:lnSpc>
              <a:spcBef>
                <a:spcPts val="1200"/>
              </a:spcBef>
              <a:defRPr sz="1200">
                <a:uFillTx/>
                <a:latin typeface="+mn-lt"/>
                <a:ea typeface="+mn-ea"/>
                <a:cs typeface="+mn-cs"/>
                <a:sym typeface="Helvetica"/>
              </a:defRPr>
            </a:pPr>
            <a:endParaRPr>
              <a:uFillTx/>
              <a:latin typeface="Times"/>
              <a:ea typeface="Times"/>
              <a:cs typeface="Times"/>
              <a:sym typeface="Times"/>
            </a:endParaRPr>
          </a:p>
          <a:p>
            <a:pPr defTabSz="457200">
              <a:lnSpc>
                <a:spcPts val="2800"/>
              </a:lnSpc>
              <a:spcBef>
                <a:spcPts val="1200"/>
              </a:spcBef>
              <a:defRPr sz="1200">
                <a:uFillTx/>
                <a:latin typeface="+mn-lt"/>
                <a:ea typeface="+mn-ea"/>
                <a:cs typeface="+mn-cs"/>
                <a:sym typeface="Helvetica"/>
              </a:defRPr>
            </a:pPr>
            <a:endParaRPr>
              <a:uFillTx/>
              <a:latin typeface="Times"/>
              <a:ea typeface="Times"/>
              <a:cs typeface="Times"/>
              <a:sym typeface="Times"/>
            </a:endParaRPr>
          </a:p>
          <a:p>
            <a:pPr defTabSz="457200">
              <a:lnSpc>
                <a:spcPts val="2800"/>
              </a:lnSpc>
              <a:defRPr sz="1200">
                <a:uFillTx/>
                <a:latin typeface="Times"/>
                <a:ea typeface="Times"/>
                <a:cs typeface="Times"/>
                <a:sym typeface="Times"/>
              </a:defRPr>
            </a:pPr>
            <a:r>
              <a:rPr>
                <a:uFillTx/>
              </a:rPr>
              <a:t>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5" name="Peripheral Nervous System (PN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80128" y="1712555"/>
            <a:ext cx="4983744" cy="4318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lvl1pPr defTabSz="457200">
              <a:lnSpc>
                <a:spcPts val="3900"/>
              </a:lnSpc>
              <a:spcBef>
                <a:spcPts val="1200"/>
              </a:spcBef>
              <a:defRPr b="1" sz="2166">
                <a:uFillTx/>
                <a:latin typeface="+mn-lt"/>
                <a:ea typeface="+mn-ea"/>
                <a:cs typeface="+mn-cs"/>
                <a:sym typeface="Helvetica"/>
              </a:defRPr>
            </a:lvl1pPr>
          </a:lstStyle>
          <a:p>
            <a:pPr/>
            <a:r>
              <a:rPr>
                <a:uFillTx/>
              </a:rPr>
              <a:t>Peripheral Nervous System (PNS)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6" name="Somatic Nervous Syste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72560" y="2823170"/>
            <a:ext cx="2707817" cy="11303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3300"/>
              </a:lnSpc>
              <a:spcBef>
                <a:spcPts val="1200"/>
              </a:spcBef>
              <a:defRPr b="1" sz="1600">
                <a:uFillTx/>
                <a:latin typeface="+mn-lt"/>
                <a:ea typeface="+mn-ea"/>
                <a:cs typeface="+mn-cs"/>
                <a:sym typeface="Helvetica"/>
              </a:defRPr>
            </a:pPr>
            <a:r>
              <a:rPr>
                <a:uFillTx/>
              </a:rPr>
              <a:t>Somatic Nervous System </a:t>
            </a:r>
            <a:endParaRPr>
              <a:uFillTx/>
              <a:latin typeface="Times"/>
              <a:ea typeface="Times"/>
              <a:cs typeface="Times"/>
              <a:sym typeface="Times"/>
            </a:endParaRPr>
          </a:p>
          <a:p>
            <a:pPr defTabSz="457200">
              <a:lnSpc>
                <a:spcPts val="3300"/>
              </a:lnSpc>
              <a:spcBef>
                <a:spcPts val="1200"/>
              </a:spcBef>
              <a:defRPr b="1" sz="1600">
                <a:uFillTx/>
                <a:latin typeface="+mn-lt"/>
                <a:ea typeface="+mn-ea"/>
                <a:cs typeface="+mn-cs"/>
                <a:sym typeface="Helvetica"/>
              </a:defRPr>
            </a:pPr>
            <a:r>
              <a:rPr>
                <a:uFillTx/>
              </a:rPr>
              <a:t>• 12 pairs of cranial nerves </a:t>
            </a:r>
            <a:endParaRPr>
              <a:uFillTx/>
              <a:latin typeface="Times"/>
              <a:ea typeface="Times"/>
              <a:cs typeface="Times"/>
              <a:sym typeface="Times"/>
            </a:endParaRPr>
          </a:p>
          <a:p>
            <a:pPr defTabSz="457200">
              <a:lnSpc>
                <a:spcPts val="3300"/>
              </a:lnSpc>
              <a:spcBef>
                <a:spcPts val="1200"/>
              </a:spcBef>
              <a:defRPr b="1" sz="1600">
                <a:uFillTx/>
                <a:latin typeface="+mn-lt"/>
                <a:ea typeface="+mn-ea"/>
                <a:cs typeface="+mn-cs"/>
                <a:sym typeface="Helvetica"/>
              </a:defRPr>
            </a:pPr>
            <a:r>
              <a:rPr>
                <a:uFillTx/>
              </a:rPr>
              <a:t>• 31 pairs of spinal nerves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7" name="Autonomic Nervous System"/>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16920" y="2759045"/>
            <a:ext cx="2707817" cy="3302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wrap="none">
            <a:spAutoFit/>
          </a:bodyPr>
          <a:lstStyle>
            <a:lvl1pPr defTabSz="457200">
              <a:lnSpc>
                <a:spcPts val="3200"/>
              </a:lnSpc>
              <a:spcBef>
                <a:spcPts val="1200"/>
              </a:spcBef>
              <a:defRPr b="1" sz="1500">
                <a:uFillTx/>
                <a:latin typeface="+mn-lt"/>
                <a:ea typeface="+mn-ea"/>
                <a:cs typeface="+mn-cs"/>
                <a:sym typeface="Helvetica"/>
              </a:defRPr>
            </a:lvl1pPr>
          </a:lstStyle>
          <a:p>
            <a:pPr/>
            <a:r>
              <a:rPr>
                <a:uFillTx/>
              </a:rPr>
              <a:t>Autonomic Nervous System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8" name="Sympathetic Division (fight or flight)"/>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352180" y="4116427"/>
            <a:ext cx="1584624" cy="11684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lvl1pPr defTabSz="457200">
              <a:lnSpc>
                <a:spcPts val="3200"/>
              </a:lnSpc>
              <a:spcBef>
                <a:spcPts val="1200"/>
              </a:spcBef>
              <a:defRPr b="1" sz="1500">
                <a:uFillTx/>
                <a:latin typeface="+mn-lt"/>
                <a:ea typeface="+mn-ea"/>
                <a:cs typeface="+mn-cs"/>
                <a:sym typeface="Helvetica"/>
              </a:defRPr>
            </a:lvl1pPr>
          </a:lstStyle>
          <a:p>
            <a:pPr/>
            <a:r>
              <a:rPr>
                <a:uFillTx/>
              </a:rPr>
              <a:t>Sympathetic Division (fight or flight) </a:t>
            </a:r>
            <a:endParaRPr>
              <a:uFillTx/>
              <a:latin typeface="Times"/>
              <a:ea typeface="Times"/>
              <a:cs typeface="Times"/>
              <a:sym typeface="Times"/>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9" name="Parasympathetic Division (rest and digest)"/>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360026" y="4140041"/>
            <a:ext cx="1721099" cy="11684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lvl1pPr defTabSz="457200">
              <a:lnSpc>
                <a:spcPts val="3200"/>
              </a:lnSpc>
              <a:spcBef>
                <a:spcPts val="1200"/>
              </a:spcBef>
              <a:defRPr b="1" sz="1500">
                <a:uFillTx/>
                <a:latin typeface="+mn-lt"/>
                <a:ea typeface="+mn-ea"/>
                <a:cs typeface="+mn-cs"/>
                <a:sym typeface="Helvetica"/>
              </a:defRPr>
            </a:lvl1pPr>
          </a:lstStyle>
          <a:p>
            <a:pPr/>
            <a:r>
              <a:rPr>
                <a:uFillTx/>
              </a:rPr>
              <a:t>Parasympathetic Division (rest and digest) </a:t>
            </a:r>
            <a:endParaRPr>
              <a:uFillTx/>
              <a:latin typeface="Times"/>
              <a:ea typeface="Times"/>
              <a:cs typeface="Times"/>
              <a:sym typeface="Times"/>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8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4" name="Anatomy of the Sympathetic Divisio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795087"/>
            <a:ext cx="8520604" cy="463104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20623" indent="0" marL="0">
              <a:lnSpc>
                <a:spcPts val="4700"/>
              </a:lnSpc>
              <a:spcBef>
                <a:spcPts val="1100"/>
              </a:spcBef>
              <a:buNone/>
              <a:defRPr b="1" sz="2576">
                <a:solidFill>
                  <a:srgbClr val="000000"/>
                </a:solidFill>
                <a:uFillTx/>
                <a:latin typeface="Times"/>
                <a:ea typeface="Times"/>
                <a:cs typeface="Times"/>
                <a:sym typeface="Times"/>
              </a:defRPr>
            </a:pPr>
            <a:r>
              <a:rPr>
                <a:uFillTx/>
              </a:rPr>
              <a:t>Anatomy of the Sympathetic Division </a:t>
            </a:r>
            <a:endParaRPr b="0">
              <a:uFillTx/>
            </a:endParaRPr>
          </a:p>
          <a:p>
            <a:pPr defTabSz="420623" indent="0" marL="0">
              <a:lnSpc>
                <a:spcPts val="4400"/>
              </a:lnSpc>
              <a:spcBef>
                <a:spcPts val="1100"/>
              </a:spcBef>
              <a:buNone/>
              <a:defRPr sz="2576">
                <a:solidFill>
                  <a:srgbClr val="000000"/>
                </a:solidFill>
                <a:uFillTx/>
                <a:latin typeface="Times"/>
                <a:ea typeface="Times"/>
                <a:cs typeface="Times"/>
                <a:sym typeface="Times"/>
              </a:defRPr>
            </a:pPr>
            <a:r>
              <a:rPr>
                <a:uFillTx/>
              </a:rPr>
              <a:t>All efferent, preganglionic fibers of the sympathetic division arise from the thoracic and first two lumbar segments of the spinal cord</a:t>
            </a:r>
            <a:r>
              <a:rPr i="1">
                <a:uFillTx/>
              </a:rPr>
              <a:t>. </a:t>
            </a:r>
            <a:r>
              <a:rPr>
                <a:uFillTx/>
              </a:rPr>
              <a:t>These fibers travel a short distance to ganglia that lie alongside the vertebral column. </a:t>
            </a:r>
          </a:p>
          <a:p>
            <a:pPr defTabSz="420623" indent="0" marL="0">
              <a:lnSpc>
                <a:spcPts val="4400"/>
              </a:lnSpc>
              <a:spcBef>
                <a:spcPts val="1100"/>
              </a:spcBef>
              <a:buNone/>
              <a:defRPr sz="2576">
                <a:solidFill>
                  <a:srgbClr val="000000"/>
                </a:solidFill>
                <a:uFillTx/>
                <a:latin typeface="Times"/>
                <a:ea typeface="Times"/>
                <a:cs typeface="Times"/>
                <a:sym typeface="Times"/>
              </a:defRPr>
            </a:pPr>
            <a:r>
              <a:rPr>
                <a:uFillTx/>
              </a:rPr>
              <a:t>Here, some of the fibers turn and travel up or down to higher and lower ganglia, uniting the ganglia into a string called the </a:t>
            </a:r>
            <a:r>
              <a:rPr b="1">
                <a:uFillTx/>
              </a:rPr>
              <a:t>sympathetic chain. </a:t>
            </a:r>
            <a:endParaRPr b="1">
              <a:uFillTx/>
            </a:endParaRPr>
          </a:p>
          <a:p>
            <a:pPr defTabSz="420623" indent="0" marL="0">
              <a:lnSpc>
                <a:spcPts val="4400"/>
              </a:lnSpc>
              <a:spcBef>
                <a:spcPts val="1100"/>
              </a:spcBef>
              <a:buNone/>
              <a:defRPr sz="2576">
                <a:solidFill>
                  <a:srgbClr val="000000"/>
                </a:solidFill>
                <a:uFillTx/>
                <a:latin typeface="Times"/>
                <a:ea typeface="Times"/>
                <a:cs typeface="Times"/>
                <a:sym typeface="Times"/>
              </a:defRPr>
            </a:pPr>
            <a:r>
              <a:rPr>
                <a:uFillTx/>
              </a:rPr>
              <a:t>The chain extends upward into the cervical region and downward to the sacral and coccygeal levels.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8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6" name="Another component of the sympathetic division is found in the adrenal glands, which lie superior to the kidneys. The inner core of each gland, the adrenal medulla, is essentially a sympathetic ganglio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698646"/>
            <a:ext cx="8520604" cy="5460708"/>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57200" indent="0" marL="0">
              <a:lnSpc>
                <a:spcPts val="5100"/>
              </a:lnSpc>
              <a:spcBef>
                <a:spcPts val="1200"/>
              </a:spcBef>
              <a:buNone/>
              <a:defRPr sz="3033">
                <a:solidFill>
                  <a:srgbClr val="000000"/>
                </a:solidFill>
                <a:uFillTx/>
                <a:latin typeface="Times"/>
                <a:ea typeface="Times"/>
                <a:cs typeface="Times"/>
                <a:sym typeface="Times"/>
              </a:defRPr>
            </a:pPr>
            <a:r>
              <a:rPr>
                <a:uFillTx/>
              </a:rPr>
              <a:t>Another component of the sympathetic division is found in the </a:t>
            </a:r>
            <a:r>
              <a:rPr b="1">
                <a:uFillTx/>
              </a:rPr>
              <a:t>adrenal</a:t>
            </a:r>
            <a:r>
              <a:rPr baseline="13186">
                <a:uFillTx/>
              </a:rPr>
              <a:t> </a:t>
            </a:r>
            <a:r>
              <a:rPr b="1">
                <a:uFillTx/>
              </a:rPr>
              <a:t>glands, </a:t>
            </a:r>
            <a:r>
              <a:rPr>
                <a:uFillTx/>
              </a:rPr>
              <a:t>which lie superior to the kidneys. The inner core of each gland, the </a:t>
            </a:r>
            <a:r>
              <a:rPr b="1">
                <a:uFillTx/>
              </a:rPr>
              <a:t>adrenal medulla, </a:t>
            </a:r>
            <a:r>
              <a:rPr>
                <a:uFillTx/>
              </a:rPr>
              <a:t>is essentially a sympathetic ganglion. </a:t>
            </a:r>
          </a:p>
          <a:p>
            <a:pPr defTabSz="457200" indent="0" marL="0">
              <a:lnSpc>
                <a:spcPts val="5100"/>
              </a:lnSpc>
              <a:spcBef>
                <a:spcPts val="1200"/>
              </a:spcBef>
              <a:buNone/>
              <a:defRPr sz="3033">
                <a:solidFill>
                  <a:srgbClr val="000000"/>
                </a:solidFill>
                <a:uFillTx/>
                <a:latin typeface="Times"/>
                <a:ea typeface="Times"/>
                <a:cs typeface="Times"/>
                <a:sym typeface="Times"/>
              </a:defRPr>
            </a:pPr>
            <a:r>
              <a:rPr>
                <a:uFillTx/>
              </a:rPr>
              <a:t>Preganglionic fibers penetrate through the cortex and terminate on cells of the medulla, which secrete epinephrine (adrenaline) and norepinephrine (nor- adrenaline) into the blood. </a:t>
            </a:r>
          </a:p>
          <a:p>
            <a:pPr defTabSz="457200" indent="0" marL="0">
              <a:lnSpc>
                <a:spcPts val="5100"/>
              </a:lnSpc>
              <a:spcBef>
                <a:spcPts val="1200"/>
              </a:spcBef>
              <a:buNone/>
              <a:defRPr sz="3033">
                <a:solidFill>
                  <a:srgbClr val="000000"/>
                </a:solidFill>
                <a:uFillTx/>
                <a:latin typeface="Times"/>
                <a:ea typeface="Times"/>
                <a:cs typeface="Times"/>
                <a:sym typeface="Times"/>
              </a:defRPr>
            </a:pPr>
            <a:r>
              <a:rPr>
                <a:uFillTx/>
              </a:rPr>
              <a:t>These hormones accentuate the effects of the sympathetic division.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8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8" name="Anatomy of the Parasympathetic Divisio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415327"/>
            <a:ext cx="8398069" cy="5950848"/>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52627" indent="0" marL="0">
              <a:lnSpc>
                <a:spcPts val="4800"/>
              </a:lnSpc>
              <a:spcBef>
                <a:spcPts val="1100"/>
              </a:spcBef>
              <a:buNone/>
              <a:defRPr b="1" sz="2574">
                <a:solidFill>
                  <a:srgbClr val="000000"/>
                </a:solidFill>
                <a:uFillTx/>
                <a:latin typeface="Times"/>
                <a:ea typeface="Times"/>
                <a:cs typeface="Times"/>
                <a:sym typeface="Times"/>
              </a:defRPr>
            </a:pPr>
            <a:r>
              <a:rPr>
                <a:uFillTx/>
              </a:rPr>
              <a:t>Anatomy of the Parasympathetic Division </a:t>
            </a:r>
            <a:endParaRPr b="0">
              <a:uFillTx/>
            </a:endParaRPr>
          </a:p>
          <a:p>
            <a:pPr defTabSz="452627" indent="0" marL="0">
              <a:lnSpc>
                <a:spcPts val="4500"/>
              </a:lnSpc>
              <a:spcBef>
                <a:spcPts val="1100"/>
              </a:spcBef>
              <a:buNone/>
              <a:defRPr sz="2574">
                <a:solidFill>
                  <a:srgbClr val="000000"/>
                </a:solidFill>
                <a:uFillTx/>
                <a:latin typeface="Times"/>
                <a:ea typeface="Times"/>
                <a:cs typeface="Times"/>
                <a:sym typeface="Times"/>
              </a:defRPr>
            </a:pPr>
            <a:r>
              <a:rPr>
                <a:uFillTx/>
              </a:rPr>
              <a:t>Preganglionic fibers of the parasympathetic division leave the CNS by way of four cranial nerves—the oculomotor (III), facial (VII), glossopharyngeal (IX), and vagus (X) nerves—and by way of spinal nerves from the sacral segments of the spinal cord. In comparison to sympathetic preganglionic fibers, parasympathetic preganglionics travel relatively long distances to </a:t>
            </a:r>
            <a:r>
              <a:rPr i="1">
                <a:uFillTx/>
              </a:rPr>
              <a:t>terminal ganglia </a:t>
            </a:r>
            <a:r>
              <a:rPr>
                <a:uFillTx/>
              </a:rPr>
              <a:t>in or near their target organs, and synapse there with short postganglionic fibers that complete the path to the target cells. </a:t>
            </a:r>
          </a:p>
          <a:p>
            <a:pPr defTabSz="452627" indent="0" marL="0">
              <a:lnSpc>
                <a:spcPts val="4500"/>
              </a:lnSpc>
              <a:spcBef>
                <a:spcPts val="1100"/>
              </a:spcBef>
              <a:buNone/>
              <a:defRPr sz="2574">
                <a:solidFill>
                  <a:srgbClr val="000000"/>
                </a:solidFill>
                <a:uFillTx/>
                <a:latin typeface="Times"/>
                <a:ea typeface="Times"/>
                <a:cs typeface="Times"/>
                <a:sym typeface="Times"/>
              </a:defRPr>
            </a:pPr>
            <a:r>
              <a:rPr>
                <a:uFillTx/>
              </a:rPr>
              <a:t>Parasympathetic fibers in cranial nerves III, VII, and IX supply target organs in the head, such as tear glands, salivary glands, nasal glands, and internal muscles of the eyeball (for control of the iris and lens).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8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0" name="Anatomy of the Parasympathetic Divisio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918217"/>
            <a:ext cx="8282876" cy="4791081"/>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29768" indent="0" marL="0">
              <a:lnSpc>
                <a:spcPts val="4300"/>
              </a:lnSpc>
              <a:spcBef>
                <a:spcPts val="1100"/>
              </a:spcBef>
              <a:buNone/>
              <a:defRPr b="1" sz="2444">
                <a:solidFill>
                  <a:srgbClr val="000000"/>
                </a:solidFill>
                <a:uFillTx/>
                <a:latin typeface="Times"/>
                <a:ea typeface="Times"/>
                <a:cs typeface="Times"/>
                <a:sym typeface="Times"/>
              </a:defRPr>
            </a:pPr>
            <a:r>
              <a:rPr>
                <a:uFillTx/>
              </a:rPr>
              <a:t>Anatomy of the Parasympathetic Division </a:t>
            </a:r>
          </a:p>
          <a:p>
            <a:pPr defTabSz="429768" indent="0" marL="0">
              <a:lnSpc>
                <a:spcPts val="4300"/>
              </a:lnSpc>
              <a:spcBef>
                <a:spcPts val="1100"/>
              </a:spcBef>
              <a:buNone/>
              <a:defRPr sz="2444">
                <a:solidFill>
                  <a:srgbClr val="000000"/>
                </a:solidFill>
                <a:uFillTx/>
                <a:latin typeface="Times"/>
                <a:ea typeface="Times"/>
                <a:cs typeface="Times"/>
                <a:sym typeface="Times"/>
              </a:defRPr>
            </a:pPr>
            <a:r>
              <a:rPr>
                <a:uFillTx/>
              </a:rPr>
              <a:t>Cranial nerve X (the vagus nerve), however, carries 90% of all parasympathetic fibers and descends through the thorax and abdomen to reach numerous organs in these body cavities—heart, lungs, esophagus, stomach, intestines, liver, pancreas, and urinary tract. </a:t>
            </a:r>
          </a:p>
          <a:p>
            <a:pPr defTabSz="429768" indent="0" marL="0">
              <a:lnSpc>
                <a:spcPts val="4300"/>
              </a:lnSpc>
              <a:spcBef>
                <a:spcPts val="1100"/>
              </a:spcBef>
              <a:buNone/>
              <a:defRPr sz="2444">
                <a:solidFill>
                  <a:srgbClr val="000000"/>
                </a:solidFill>
                <a:uFillTx/>
                <a:latin typeface="Times"/>
                <a:ea typeface="Times"/>
                <a:cs typeface="Times"/>
                <a:sym typeface="Times"/>
              </a:defRPr>
            </a:pPr>
            <a:r>
              <a:rPr>
                <a:uFillTx/>
              </a:rPr>
              <a:t>Parasympathetic fibers from the sacral region of the spinal cord supply the colon and rectum, urinary bladder, and reproductive organs. </a:t>
            </a:r>
          </a:p>
          <a:p>
            <a:pPr defTabSz="429768" indent="0" marL="0">
              <a:lnSpc>
                <a:spcPts val="4300"/>
              </a:lnSpc>
              <a:spcBef>
                <a:spcPts val="1100"/>
              </a:spcBef>
              <a:buNone/>
              <a:defRPr sz="2444">
                <a:solidFill>
                  <a:srgbClr val="000000"/>
                </a:solidFill>
                <a:uFillTx/>
                <a:latin typeface="Times"/>
                <a:ea typeface="Times"/>
                <a:cs typeface="Times"/>
                <a:sym typeface="Times"/>
              </a:defRPr>
            </a:pPr>
            <a:r>
              <a:rPr>
                <a:uFillTx/>
              </a:rPr>
              <a:t>Fibers from the vagus and sacral nerves pass through various nerve plexuses (webs) on their way to the target organs.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8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2" name="Neurotransmitters and Receptor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795186"/>
            <a:ext cx="8520604" cy="4630941"/>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43484" indent="0" marL="0">
              <a:lnSpc>
                <a:spcPts val="4600"/>
              </a:lnSpc>
              <a:spcBef>
                <a:spcPts val="1100"/>
              </a:spcBef>
              <a:buNone/>
              <a:defRPr b="1" sz="2101">
                <a:solidFill>
                  <a:srgbClr val="005266"/>
                </a:solidFill>
                <a:uFillTx/>
                <a:latin typeface="Times"/>
                <a:ea typeface="Times"/>
                <a:cs typeface="Times"/>
                <a:sym typeface="Times"/>
              </a:defRPr>
            </a:pPr>
            <a:r>
              <a:rPr>
                <a:uFillTx/>
              </a:rPr>
              <a:t>Neurotransmitters and Receptors </a:t>
            </a:r>
            <a:endParaRPr b="0">
              <a:solidFill>
                <a:srgbClr val="000000"/>
              </a:solidFill>
              <a:uFillTx/>
            </a:endParaRPr>
          </a:p>
          <a:p>
            <a:pPr defTabSz="443484" indent="0" marL="0">
              <a:lnSpc>
                <a:spcPts val="3900"/>
              </a:lnSpc>
              <a:spcBef>
                <a:spcPts val="1100"/>
              </a:spcBef>
              <a:buNone/>
              <a:defRPr sz="2101">
                <a:solidFill>
                  <a:srgbClr val="000000"/>
                </a:solidFill>
                <a:uFillTx/>
                <a:latin typeface="Times"/>
                <a:ea typeface="Times"/>
                <a:cs typeface="Times"/>
                <a:sym typeface="Times"/>
              </a:defRPr>
            </a:pPr>
            <a:r>
              <a:rPr>
                <a:uFillTx/>
              </a:rPr>
              <a:t>We have already seen a few cases in which the two divisions of the ANS have contrasting effects on the same organs. The sympathetic division accelerates the heart- beat, for example, and the parasympathetic division slows it down; the sympathetic division inhibits digestion and the parasympathetic division stimulates it. The key to such contrasting effects, and to many drug actions, depends on differences in the neurotransmitters employed by the two divisions and in the types of neurotransmitter receptors found in the target cells. A single neurotransmitter can excite some organs and inhibit others because of differences in the type of receptor those organs have for it. </a:t>
            </a:r>
          </a:p>
          <a:p>
            <a:pPr defTabSz="443484" indent="0" marL="0">
              <a:lnSpc>
                <a:spcPts val="3900"/>
              </a:lnSpc>
              <a:spcBef>
                <a:spcPts val="1100"/>
              </a:spcBef>
              <a:buNone/>
              <a:defRPr sz="2101">
                <a:solidFill>
                  <a:srgbClr val="000000"/>
                </a:solidFill>
                <a:uFillTx/>
                <a:latin typeface="Times"/>
                <a:ea typeface="Times"/>
                <a:cs typeface="Times"/>
                <a:sym typeface="Times"/>
              </a:defRPr>
            </a:p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8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4" name="Neurotransmitters and Receptor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defTabSz="457200">
              <a:lnSpc>
                <a:spcPts val="4800"/>
              </a:lnSpc>
              <a:spcBef>
                <a:spcPts val="1200"/>
              </a:spcBef>
              <a:defRPr b="1" sz="2166">
                <a:solidFill>
                  <a:srgbClr val="005266"/>
                </a:solidFill>
                <a:uFillTx/>
                <a:latin typeface="Times"/>
                <a:ea typeface="Times"/>
                <a:cs typeface="Times"/>
                <a:sym typeface="Times"/>
              </a:defRPr>
            </a:lvl1pPr>
          </a:lstStyle>
          <a:p>
            <a:pPr/>
            <a:r>
              <a:rPr>
                <a:uFillTx/>
              </a:rPr>
              <a:t>Neurotransmitters and Receptors </a:t>
            </a: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5" name="The two main neurotransmitters employed in the ANS are acetylcholine (ACh) and norepinephrine (NE). A cholinergic nerve fiber or receptor is one that, respectively, secretes or binds ACh. An adrenergic nerve fiber or receptor secretes or binds NE; it is named for an older synonym for NE, adrenalin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57200" indent="0" marL="0">
              <a:lnSpc>
                <a:spcPts val="4100"/>
              </a:lnSpc>
              <a:spcBef>
                <a:spcPts val="1200"/>
              </a:spcBef>
              <a:buNone/>
              <a:defRPr sz="2166">
                <a:solidFill>
                  <a:srgbClr val="000000"/>
                </a:solidFill>
                <a:uFillTx/>
                <a:latin typeface="Times"/>
                <a:ea typeface="Times"/>
                <a:cs typeface="Times"/>
                <a:sym typeface="Times"/>
              </a:defRPr>
            </a:pPr>
            <a:r>
              <a:rPr>
                <a:uFillTx/>
              </a:rPr>
              <a:t>The two main neurotransmitters employed in the ANS are acetylcholine (ACh) and norepinephrine (NE). A </a:t>
            </a:r>
            <a:r>
              <a:rPr i="1">
                <a:uFillTx/>
              </a:rPr>
              <a:t>cholinergic</a:t>
            </a:r>
            <a:r>
              <a:rPr baseline="18461">
                <a:uFillTx/>
              </a:rPr>
              <a:t> </a:t>
            </a:r>
            <a:r>
              <a:rPr>
                <a:uFillTx/>
              </a:rPr>
              <a:t>nerve fiber or receptor is one that, respectively, secretes or binds ACh. An </a:t>
            </a:r>
            <a:r>
              <a:rPr i="1">
                <a:uFillTx/>
              </a:rPr>
              <a:t>adrenergic</a:t>
            </a:r>
            <a:r>
              <a:rPr baseline="18461">
                <a:uFillTx/>
              </a:rPr>
              <a:t> </a:t>
            </a:r>
            <a:r>
              <a:rPr>
                <a:uFillTx/>
              </a:rPr>
              <a:t>nerve fiber or receptor secretes or binds NE; it is named for an older synonym for NE, </a:t>
            </a:r>
            <a:r>
              <a:rPr i="1">
                <a:uFillTx/>
              </a:rPr>
              <a:t>adrenaline</a:t>
            </a:r>
            <a:r>
              <a:rPr>
                <a:uFillTx/>
              </a:rPr>
              <a:t>. </a:t>
            </a:r>
          </a:p>
          <a:p>
            <a:pPr defTabSz="457200" indent="0" marL="0">
              <a:lnSpc>
                <a:spcPts val="3800"/>
              </a:lnSpc>
              <a:spcBef>
                <a:spcPts val="1200"/>
              </a:spcBef>
              <a:buNone/>
              <a:defRPr sz="1933">
                <a:solidFill>
                  <a:srgbClr val="000000"/>
                </a:solidFill>
                <a:uFillTx/>
                <a:latin typeface="Times"/>
                <a:ea typeface="Times"/>
                <a:cs typeface="Times"/>
                <a:sym typeface="Times"/>
              </a:defRPr>
            </a:pPr>
            <a:r>
              <a:rPr>
                <a:uFillTx/>
              </a:rPr>
              <a:t>All preganglionic fibers of the ANS are cholinergic; they release ACh to stimulate the postganglionic neurons. Parasympathetic postganglionic fibers also are cholinergic, whereas most sympathetic postganglionic fibers are adrenergic.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8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7" name="Dual Innervatio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581221"/>
            <a:ext cx="8520604" cy="4844906"/>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379475" indent="0" marL="0">
              <a:lnSpc>
                <a:spcPts val="4400"/>
              </a:lnSpc>
              <a:spcBef>
                <a:spcPts val="900"/>
              </a:spcBef>
              <a:buNone/>
              <a:defRPr b="1" sz="2213">
                <a:solidFill>
                  <a:srgbClr val="005266"/>
                </a:solidFill>
                <a:uFillTx/>
                <a:latin typeface="Times"/>
                <a:ea typeface="Times"/>
                <a:cs typeface="Times"/>
                <a:sym typeface="Times"/>
              </a:defRPr>
            </a:pPr>
            <a:r>
              <a:rPr>
                <a:uFillTx/>
              </a:rPr>
              <a:t>Dual Innervation </a:t>
            </a:r>
            <a:endParaRPr b="0">
              <a:solidFill>
                <a:srgbClr val="000000"/>
              </a:solidFill>
              <a:uFillTx/>
            </a:endParaRPr>
          </a:p>
          <a:p>
            <a:pPr defTabSz="379475" indent="0" marL="0">
              <a:lnSpc>
                <a:spcPts val="3900"/>
              </a:lnSpc>
              <a:spcBef>
                <a:spcPts val="900"/>
              </a:spcBef>
              <a:buNone/>
              <a:defRPr sz="2213">
                <a:solidFill>
                  <a:srgbClr val="000000"/>
                </a:solidFill>
                <a:uFillTx/>
                <a:latin typeface="Times"/>
                <a:ea typeface="Times"/>
                <a:cs typeface="Times"/>
                <a:sym typeface="Times"/>
              </a:defRPr>
            </a:pPr>
            <a:r>
              <a:rPr>
                <a:uFillTx/>
              </a:rPr>
              <a:t>Many organs receive both sympathetic and parasympathetic input. In the eye, for example, the iris receives fibers of both types (fig. 9.18). Sympathetic fibers dilate the pupil, a well-known sympathetic effect, whereas parasympathetic fibers constrict it. When the two divisions of the ANS have opposite effects on the same organ, they are said to have </a:t>
            </a:r>
            <a:r>
              <a:rPr b="1">
                <a:uFillTx/>
              </a:rPr>
              <a:t>antagonistic effects</a:t>
            </a:r>
            <a:r>
              <a:rPr>
                <a:uFillTx/>
              </a:rPr>
              <a:t>. </a:t>
            </a:r>
          </a:p>
          <a:p>
            <a:pPr defTabSz="379475" indent="0" marL="0">
              <a:lnSpc>
                <a:spcPts val="3900"/>
              </a:lnSpc>
              <a:spcBef>
                <a:spcPts val="900"/>
              </a:spcBef>
              <a:buNone/>
              <a:defRPr sz="2213">
                <a:solidFill>
                  <a:srgbClr val="000000"/>
                </a:solidFill>
                <a:uFillTx/>
                <a:latin typeface="Times"/>
                <a:ea typeface="Times"/>
                <a:cs typeface="Times"/>
                <a:sym typeface="Times"/>
              </a:defRPr>
            </a:pPr>
            <a:r>
              <a:rPr>
                <a:uFillTx/>
              </a:rPr>
              <a:t>In other cases, the two divisions have </a:t>
            </a:r>
            <a:r>
              <a:rPr b="1">
                <a:uFillTx/>
              </a:rPr>
              <a:t>cooperative effects</a:t>
            </a:r>
            <a:r>
              <a:rPr>
                <a:uFillTx/>
              </a:rPr>
              <a:t>. Saliva, for example, consists of a watery solution of digestive enzymes plus slippery mucus that makes food easier to swallow. Sympathetic fibers stimulate mucus secretion, and parasym- pathetic fibers stimulate enzyme secretion.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8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9" name="Higher-Level Regulation of the AN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844746"/>
            <a:ext cx="8428678" cy="5380390"/>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457200" indent="0" marL="0">
              <a:lnSpc>
                <a:spcPts val="5100"/>
              </a:lnSpc>
              <a:spcBef>
                <a:spcPts val="1200"/>
              </a:spcBef>
              <a:buNone/>
              <a:defRPr b="1" sz="2466">
                <a:solidFill>
                  <a:srgbClr val="005266"/>
                </a:solidFill>
                <a:uFillTx/>
                <a:latin typeface="Times"/>
                <a:ea typeface="Times"/>
                <a:cs typeface="Times"/>
                <a:sym typeface="Times"/>
              </a:defRPr>
            </a:pPr>
            <a:r>
              <a:rPr>
                <a:uFillTx/>
              </a:rPr>
              <a:t>Higher-Level Regulation of the ANS </a:t>
            </a:r>
            <a:endParaRPr b="0">
              <a:solidFill>
                <a:srgbClr val="000000"/>
              </a:solidFill>
              <a:uFillTx/>
            </a:endParaRPr>
          </a:p>
          <a:p>
            <a:pPr defTabSz="457200" indent="0" marL="0">
              <a:lnSpc>
                <a:spcPts val="4400"/>
              </a:lnSpc>
              <a:spcBef>
                <a:spcPts val="1200"/>
              </a:spcBef>
              <a:buNone/>
              <a:defRPr sz="2466">
                <a:solidFill>
                  <a:srgbClr val="000000"/>
                </a:solidFill>
                <a:uFillTx/>
                <a:latin typeface="Times"/>
                <a:ea typeface="Times"/>
                <a:cs typeface="Times"/>
                <a:sym typeface="Times"/>
              </a:defRPr>
            </a:pPr>
            <a:r>
              <a:rPr>
                <a:uFillTx/>
              </a:rPr>
              <a:t>Even though </a:t>
            </a:r>
            <a:r>
              <a:rPr i="1">
                <a:uFillTx/>
              </a:rPr>
              <a:t>autonomic </a:t>
            </a:r>
            <a:r>
              <a:rPr>
                <a:uFillTx/>
              </a:rPr>
              <a:t>means “self-governed,” the ANS is not an independent nervous system. All of its output originates in the CNS, and it is strongly influenced by the cerebral cortex, hypothalamus, limbic system, medulla oblongata, and spinal cord. </a:t>
            </a:r>
          </a:p>
          <a:p>
            <a:pPr defTabSz="457200" indent="0" marL="0">
              <a:lnSpc>
                <a:spcPts val="4400"/>
              </a:lnSpc>
              <a:spcBef>
                <a:spcPts val="1200"/>
              </a:spcBef>
              <a:buNone/>
              <a:defRPr sz="2466">
                <a:solidFill>
                  <a:srgbClr val="000000"/>
                </a:solidFill>
                <a:uFillTx/>
                <a:latin typeface="Times"/>
                <a:ea typeface="Times"/>
                <a:cs typeface="Times"/>
                <a:sym typeface="Times"/>
              </a:defRPr>
            </a:pPr>
            <a:r>
              <a:rPr>
                <a:uFillTx/>
              </a:rPr>
              <a:t>Consequently, our emotions affect such autonomic functions as blood pressure, heart rate, digestion, and sexual function. </a:t>
            </a:r>
          </a:p>
          <a:p>
            <a:pPr defTabSz="457200" indent="0" marL="0">
              <a:lnSpc>
                <a:spcPts val="4400"/>
              </a:lnSpc>
              <a:spcBef>
                <a:spcPts val="1200"/>
              </a:spcBef>
              <a:buNone/>
              <a:defRPr sz="2466">
                <a:solidFill>
                  <a:srgbClr val="000000"/>
                </a:solidFill>
                <a:uFillTx/>
                <a:latin typeface="Times"/>
                <a:ea typeface="Times"/>
                <a:cs typeface="Times"/>
                <a:sym typeface="Times"/>
              </a:defRPr>
            </a:pPr>
            <a:r>
              <a:rPr>
                <a:uFillTx/>
              </a:rPr>
              <a:t>Other autonomic responses originate in the brainstem or are at least influenced by it, such as thermoregulation, salivation, digestive secretion, bladder and bowel control, and pupillary light reflexes.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8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1" name="Clinical Application 9.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35872" y="415925"/>
            <a:ext cx="8272256" cy="66548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5100"/>
              </a:lnSpc>
              <a:spcBef>
                <a:spcPts val="1200"/>
              </a:spcBef>
              <a:defRPr b="1" sz="2466">
                <a:solidFill>
                  <a:srgbClr val="598040"/>
                </a:solidFill>
                <a:uFillTx/>
                <a:latin typeface="Times"/>
                <a:ea typeface="Times"/>
                <a:cs typeface="Times"/>
                <a:sym typeface="Times"/>
              </a:defRPr>
            </a:pPr>
            <a:r>
              <a:rPr>
                <a:uFillTx/>
              </a:rPr>
              <a:t>Clinical Application 9.1 </a:t>
            </a:r>
            <a:endParaRPr b="0">
              <a:solidFill>
                <a:srgbClr val="000000"/>
              </a:solidFill>
              <a:uFillTx/>
            </a:endParaRPr>
          </a:p>
          <a:p>
            <a:pPr defTabSz="457200">
              <a:lnSpc>
                <a:spcPts val="4300"/>
              </a:lnSpc>
              <a:spcBef>
                <a:spcPts val="1200"/>
              </a:spcBef>
              <a:defRPr sz="2466">
                <a:uFillTx/>
                <a:latin typeface="Times"/>
                <a:ea typeface="Times"/>
                <a:cs typeface="Times"/>
                <a:sym typeface="Times"/>
              </a:defRPr>
            </a:pPr>
            <a:r>
              <a:rPr>
                <a:uFillTx/>
              </a:rPr>
              <a:t>MENINGITIS </a:t>
            </a:r>
          </a:p>
          <a:p>
            <a:pPr defTabSz="457200">
              <a:lnSpc>
                <a:spcPts val="4400"/>
              </a:lnSpc>
              <a:spcBef>
                <a:spcPts val="1200"/>
              </a:spcBef>
              <a:defRPr sz="2466">
                <a:uFillTx/>
                <a:latin typeface="Times"/>
                <a:ea typeface="Times"/>
                <a:cs typeface="Times"/>
                <a:sym typeface="Times"/>
              </a:defRPr>
            </a:pPr>
            <a:r>
              <a:rPr i="1">
                <a:uFillTx/>
              </a:rPr>
              <a:t>Meningitis</a:t>
            </a:r>
            <a:r>
              <a:rPr>
                <a:uFillTx/>
              </a:rPr>
              <a:t>—inflammation of the meninges—is one of the most serious dis- eases of infancy and childhood. It is caused by a variety of bacterial and viral infections of the CNS. These usually invade by way of the nose and throat, often following respiratory, throat, or ear infections. Meningitis can cause swelling of the brain, cerebral hemorrhaging, and sometimes death within mere hours of onset. Signs and symptoms include high fever, stiff neck, drowsiness, intense headache, and vomiting. Death can occur so suddenly that infants and children with a high fever should receive immediate medical attention. Freshman college students show a slightly elevated incidence of meningitis, especially those living in crowded dormitories rather than off campus.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8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3" name="Rectangle"/>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75" y="2344559"/>
            <a:ext cx="9152350" cy="2168888"/>
          </a:xfrm>
          <a:prstGeom prst="rect">
            <a:avLst/>
          </a:prstGeom>
          <a:solidFill>
            <a:srgbClr val="18376A"/>
          </a:solidFill>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45718" lIns="45718" rIns="45718" tIns="45718"/>
          <a:lstStyle/>
          <a:p>
            <a:pPr algn="ctr">
              <a:defRPr sz="1800">
                <a:solidFill>
                  <a:srgbClr val="F1F1F1"/>
                </a:solidFill>
                <a:uFillTx/>
                <a:latin typeface="Trebuchet MS"/>
                <a:ea typeface="Trebuchet MS"/>
                <a:cs typeface="Trebuchet MS"/>
                <a:sym typeface="Trebuchet MS"/>
              </a:defRPr>
            </a:p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4" name="Post-test:10 mi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21431" y="2567481"/>
            <a:ext cx="7101138" cy="1054512"/>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38138" lIns="38138" rIns="38138" tIns="38138" wrap="none">
            <a:spAutoFit/>
          </a:bodyPr>
          <a:lstStyle>
            <a:lvl1pPr indent="-403278" marL="403278">
              <a:lnSpc>
                <a:spcPct val="150000"/>
              </a:lnSpc>
              <a:spcBef>
                <a:spcPts val="1500"/>
              </a:spcBef>
              <a:buSzPct val="100000"/>
              <a:buChar char="◆"/>
              <a:defRPr b="1" sz="7000">
                <a:solidFill>
                  <a:srgbClr val="F1F1F1"/>
                </a:solidFill>
                <a:uFillTx/>
                <a:latin typeface="Times New Roman"/>
                <a:ea typeface="Times New Roman"/>
                <a:cs typeface="Times New Roman"/>
                <a:sym typeface="Times New Roman"/>
              </a:defRPr>
            </a:lvl1pPr>
          </a:lstStyle>
          <a:p>
            <a:pPr/>
            <a:r>
              <a:rPr>
                <a:uFillTx/>
              </a:rPr>
              <a:t> Post-test:10 min</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timing>
    <p:tnLst>
      <p:par>
        <p:cTn dur="indefinite" fill="hold" id="1" nodeType="tmRoot" restart="never">
          <p:childTnLst>
            <p:seq concurrent="1" nextAc="seek" prevAc="none">
              <p:cTn dur="indefinite" fill="hold" id="2" nodeType="mainSeq">
                <p:childTnLst>
                  <p:par>
                    <p:cTn fill="hold" id="3">
                      <p:stCondLst>
                        <p:cond delay="indefinite"/>
                        <p:cond evt="onBegin">
                          <p:tn val="2"/>
                        </p:cond>
                      </p:stCondLst>
                      <p:childTnLst>
                        <p:par>
                          <p:cTn fill="hold" id="4">
                            <p:stCondLst>
                              <p:cond delay="0"/>
                            </p:stCondLst>
                            <p:childTnLst>
                              <p:par>
                                <p:cTn fill="hold" grpId="1" id="5" nodeType="afterEffect" presetClass="entr" presetID="22" presetSubtype="8">
                                  <p:stCondLst>
                                    <p:cond delay="0"/>
                                  </p:stCondLst>
                                  <p:iterate>
                                    <p:tmAbs val="0"/>
                                  </p:iterate>
                                  <p:childTnLst>
                                    <p:set>
                                      <p:cBhvr>
                                        <p:cTn fill="hold" id="6"/>
                                        <p:tgtEl>
                                          <p:spTgt spid="323"/>
                                        </p:tgtEl>
                                        <p:attrNameLst>
                                          <p:attrName>style.visibility</p:attrName>
                                        </p:attrNameLst>
                                      </p:cBhvr>
                                      <p:to>
                                        <p:strVal val="visible"/>
                                      </p:to>
                                    </p:set>
                                    <p:animEffect filter="wipe(left)" transition="in">
                                      <p:cBhvr>
                                        <p:cTn dur="500" id="7"/>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advAuto="0" animBg="1" grpId="1" spid="323"/>
    </p:bldLst>
  </p:timing>
</p:sld>
</file>

<file path=ppt/slides/slide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1" name="Neurons (Nerve Cell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88098" y="1073673"/>
            <a:ext cx="3726305" cy="572711"/>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lvl1pPr defTabSz="182880">
              <a:lnSpc>
                <a:spcPts val="4300"/>
              </a:lnSpc>
              <a:spcBef>
                <a:spcPts val="400"/>
              </a:spcBef>
              <a:defRPr b="1" sz="2866">
                <a:solidFill>
                  <a:srgbClr val="005266"/>
                </a:solidFill>
                <a:uFillTx/>
                <a:latin typeface="Times"/>
                <a:ea typeface="Times"/>
                <a:cs typeface="Times"/>
                <a:sym typeface="Times"/>
              </a:defRPr>
            </a:lvl1pPr>
          </a:lstStyle>
          <a:p>
            <a:pPr/>
            <a:r>
              <a:rPr>
                <a:uFillTx/>
              </a:rPr>
              <a:t>Neurons (Nerve Cells) </a:t>
            </a:r>
            <a:endParaRPr b="0">
              <a:solidFill>
                <a:srgbClr val="000000"/>
              </a:solidFill>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 name="The agents of communication in the nervous system are neurons (nerve cell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38797" y="2362200"/>
            <a:ext cx="6794844" cy="2133601"/>
          </a:xfrm>
          <a:prstGeom prst="rect">
            <a:avLst/>
          </a:prstGeom>
          <a:ln w="12700">
            <a:miter lim="400000"/>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bIns="50800" lIns="50800" rIns="50800" tIns="50800">
            <a:spAutoFit/>
          </a:bodyPr>
          <a:lstStyle/>
          <a:p>
            <a:pPr defTabSz="457200">
              <a:lnSpc>
                <a:spcPts val="5200"/>
              </a:lnSpc>
              <a:spcBef>
                <a:spcPts val="1200"/>
              </a:spcBef>
              <a:defRPr sz="3133">
                <a:uFillTx/>
                <a:latin typeface="Times"/>
                <a:ea typeface="Times"/>
                <a:cs typeface="Times"/>
                <a:sym typeface="Times"/>
              </a:defRPr>
            </a:pPr>
            <a:r>
              <a:rPr>
                <a:uFillTx/>
              </a:rPr>
              <a:t>The agents of communication in the nervous system are </a:t>
            </a:r>
            <a:r>
              <a:rPr b="1">
                <a:uFillTx/>
              </a:rPr>
              <a:t>neurons (nerve cells). </a:t>
            </a: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9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6" name="Post test…"/>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927990"/>
            <a:ext cx="8520604" cy="5321058"/>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256031" indent="-177799" marL="256031">
              <a:lnSpc>
                <a:spcPts val="2600"/>
              </a:lnSpc>
              <a:spcBef>
                <a:spcPts val="700"/>
              </a:spcBef>
              <a:buClr>
                <a:srgbClr val="000000"/>
              </a:buClr>
              <a:buFont typeface="Times"/>
              <a:buAutoNum type="arabicPeriod"/>
              <a:defRPr sz="1530">
                <a:solidFill>
                  <a:srgbClr val="000000"/>
                </a:solidFill>
                <a:uFillTx/>
                <a:latin typeface="Times"/>
                <a:ea typeface="Times"/>
                <a:cs typeface="Times"/>
                <a:sym typeface="Times"/>
              </a:defRPr>
            </a:pPr>
          </a:p>
          <a:p>
            <a:pPr defTabSz="256031" indent="0" marL="0">
              <a:lnSpc>
                <a:spcPts val="3500"/>
              </a:lnSpc>
              <a:spcBef>
                <a:spcPts val="700"/>
              </a:spcBef>
              <a:buNone/>
              <a:defRPr b="1" sz="2258">
                <a:solidFill>
                  <a:srgbClr val="000000"/>
                </a:solidFill>
                <a:uFillTx/>
                <a:latin typeface="Times"/>
                <a:ea typeface="Times"/>
                <a:cs typeface="Times"/>
                <a:sym typeface="Times"/>
              </a:defRPr>
            </a:pPr>
            <a:r>
              <a:rPr>
                <a:uFillTx/>
              </a:rPr>
              <a:t>Post test </a:t>
            </a:r>
          </a:p>
          <a:p>
            <a:pPr defTabSz="256031" indent="-153467" marL="153467">
              <a:lnSpc>
                <a:spcPts val="2600"/>
              </a:lnSpc>
              <a:spcBef>
                <a:spcPts val="700"/>
              </a:spcBef>
              <a:buSzPct val="60000"/>
              <a:buBlip>
                <a:blip r:embed="rId2"/>
              </a:buBlip>
              <a:defRPr sz="1530">
                <a:solidFill>
                  <a:srgbClr val="000000"/>
                </a:solidFill>
                <a:uFillTx/>
                <a:latin typeface="Times"/>
                <a:ea typeface="Times"/>
                <a:cs typeface="Times"/>
                <a:sym typeface="Times"/>
              </a:defRPr>
            </a:pPr>
            <a:r>
              <a:rPr b="1">
                <a:uFillTx/>
              </a:rPr>
              <a:t>The right precentral gyrus controls muscles on the left side of the body because the motor nerve fibers decussate as they pass through</a:t>
            </a:r>
            <a:br>
              <a:rPr>
                <a:uFillTx/>
              </a:rPr>
            </a:br>
            <a:r>
              <a:rPr>
                <a:uFillTx/>
              </a:rPr>
              <a:t>a. the pyramids of the medulla oblongata. </a:t>
            </a:r>
            <a:br>
              <a:rPr>
                <a:uFillTx/>
              </a:rPr>
            </a:br>
            <a:r>
              <a:rPr>
                <a:uFillTx/>
              </a:rPr>
              <a:t>b. the posterior horn of the spinal cord.</a:t>
            </a:r>
            <a:br>
              <a:rPr>
                <a:uFillTx/>
              </a:rPr>
            </a:br>
            <a:r>
              <a:rPr>
                <a:uFillTx/>
              </a:rPr>
              <a:t>c. the corpus callosum between cerebral hemispheres. </a:t>
            </a:r>
          </a:p>
          <a:p>
            <a:pPr defTabSz="256031" indent="0" marL="0">
              <a:lnSpc>
                <a:spcPts val="2600"/>
              </a:lnSpc>
              <a:spcBef>
                <a:spcPts val="700"/>
              </a:spcBef>
              <a:buNone/>
              <a:defRPr sz="1530">
                <a:solidFill>
                  <a:srgbClr val="000000"/>
                </a:solidFill>
                <a:uFillTx/>
                <a:latin typeface="Times"/>
                <a:ea typeface="Times"/>
                <a:cs typeface="Times"/>
                <a:sym typeface="Times"/>
              </a:defRPr>
            </a:pPr>
            <a:r>
              <a:rPr>
                <a:uFillTx/>
              </a:rPr>
              <a:t>   d. the white matter of the cerebral hemisphere.</a:t>
            </a:r>
            <a:br>
              <a:rPr>
                <a:uFillTx/>
              </a:rPr>
            </a:br>
            <a:r>
              <a:rPr>
                <a:uFillTx/>
              </a:rPr>
              <a:t>   e. the tracts of the spinal cord. </a:t>
            </a:r>
            <a:br>
              <a:rPr>
                <a:uFillTx/>
              </a:rPr>
            </a:br>
          </a:p>
          <a:p>
            <a:pPr defTabSz="256031" indent="-153467" marL="153467">
              <a:lnSpc>
                <a:spcPts val="2600"/>
              </a:lnSpc>
              <a:spcBef>
                <a:spcPts val="700"/>
              </a:spcBef>
              <a:buSzPct val="60000"/>
              <a:buBlip>
                <a:blip r:embed="rId2"/>
              </a:buBlip>
              <a:defRPr b="1" sz="1530">
                <a:solidFill>
                  <a:srgbClr val="000000"/>
                </a:solidFill>
                <a:uFillTx/>
                <a:latin typeface="Times"/>
                <a:ea typeface="Times"/>
                <a:cs typeface="Times"/>
                <a:sym typeface="Times"/>
              </a:defRPr>
            </a:pPr>
            <a:r>
              <a:rPr>
                <a:uFillTx/>
              </a:rPr>
              <a:t>All of the following </a:t>
            </a:r>
            <a:r>
              <a:rPr i="1">
                <a:uFillTx/>
              </a:rPr>
              <a:t>except </a:t>
            </a:r>
            <a:r>
              <a:rPr>
                <a:uFillTx/>
              </a:rPr>
              <a:t>the </a:t>
            </a:r>
            <a:r>
              <a:rPr>
                <a:uFillTx/>
              </a:rPr>
              <a:t>nerve begin or end in the orbit. </a:t>
            </a:r>
          </a:p>
          <a:p>
            <a:pPr defTabSz="256031" indent="0" marL="0">
              <a:lnSpc>
                <a:spcPts val="2600"/>
              </a:lnSpc>
              <a:spcBef>
                <a:spcPts val="600"/>
              </a:spcBef>
              <a:buNone/>
              <a:defRPr sz="1530">
                <a:solidFill>
                  <a:srgbClr val="000000"/>
                </a:solidFill>
                <a:uFillTx/>
                <a:latin typeface="Times"/>
                <a:ea typeface="Times"/>
                <a:cs typeface="Times"/>
                <a:sym typeface="Times"/>
              </a:defRPr>
            </a:pPr>
            <a:r>
              <a:rPr>
                <a:uFillTx/>
              </a:rPr>
              <a:t>a. optic</a:t>
            </a:r>
            <a:br>
              <a:rPr>
                <a:uFillTx/>
              </a:rPr>
            </a:br>
            <a:r>
              <a:rPr>
                <a:uFillTx/>
              </a:rPr>
              <a:t>b. oculomotor c. trochlear</a:t>
            </a:r>
            <a:br>
              <a:rPr>
                <a:uFillTx/>
              </a:rPr>
            </a:br>
            <a:r>
              <a:rPr>
                <a:uFillTx/>
              </a:rPr>
              <a:t>d. abducens e. accessory </a:t>
            </a:r>
          </a:p>
          <a:p>
            <a:pPr defTabSz="256031" indent="-153467" marL="153467">
              <a:lnSpc>
                <a:spcPts val="2600"/>
              </a:lnSpc>
              <a:spcBef>
                <a:spcPts val="700"/>
              </a:spcBef>
              <a:buSzPct val="60000"/>
              <a:buBlip>
                <a:blip r:embed="rId2"/>
              </a:buBlip>
              <a:defRPr sz="1530">
                <a:solidFill>
                  <a:srgbClr val="000000"/>
                </a:solidFill>
                <a:uFillTx/>
                <a:latin typeface="Times"/>
                <a:ea typeface="Times"/>
                <a:cs typeface="Times"/>
                <a:sym typeface="Times"/>
              </a:defRPr>
            </a:pPr>
            <a:r>
              <a:rPr b="1">
                <a:uFillTx/>
              </a:rPr>
              <a:t>The medulla oblongata plays a direct role in all of the following </a:t>
            </a:r>
            <a:r>
              <a:rPr b="1" i="1">
                <a:uFillTx/>
              </a:rPr>
              <a:t>except</a:t>
            </a:r>
            <a:br>
              <a:rPr i="1">
                <a:uFillTx/>
              </a:rPr>
            </a:br>
            <a:r>
              <a:rPr>
                <a:uFillTx/>
              </a:rPr>
              <a:t>a. speech.</a:t>
            </a:r>
            <a:br>
              <a:rPr>
                <a:uFillTx/>
              </a:rPr>
            </a:br>
            <a:r>
              <a:rPr>
                <a:uFillTx/>
              </a:rPr>
              <a:t>b. respiration. </a:t>
            </a:r>
            <a:br>
              <a:rPr>
                <a:uFillTx/>
              </a:rPr>
            </a:br>
            <a:r>
              <a:rPr>
                <a:uFillTx/>
              </a:rPr>
              <a:t>c. swallowing. d. theheartbeat. e. memory. </a:t>
            </a:r>
            <a:br>
              <a:rPr>
                <a:uFillTx/>
              </a:rPr>
            </a:b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45image27107776.png" id="327" name="page345image2710777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1698" y="927990"/>
            <a:ext cx="469901" cy="12701"/>
          </a:xfrm>
          <a:prstGeom prst="rect">
            <a:avLst/>
          </a:prstGeom>
          <a:ln w="12700">
            <a:miter lim="4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slides/slide9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 name=""/>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9" name="Movement disorders are most likely to result from injury to  a. the Wernicke area. b. thecerebellum. c. the prefrontal cortex. d. thetemporallobe.  e. the postcentral gyru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665" y="93312"/>
            <a:ext cx="9026670" cy="6671376"/>
          </a:xfrm>
          <a:prstGeom prst="rect">
            <a:avLst/>
          </a:prstGeom>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lstStyle/>
          <a:p>
            <a:pPr defTabSz="196596" indent="-136524" marL="196595">
              <a:lnSpc>
                <a:spcPts val="2500"/>
              </a:lnSpc>
              <a:spcBef>
                <a:spcPts val="500"/>
              </a:spcBef>
              <a:buClr>
                <a:srgbClr val="000000"/>
              </a:buClr>
              <a:buFont typeface="Times"/>
              <a:buAutoNum type="arabicPeriod"/>
              <a:defRPr sz="1562">
                <a:solidFill>
                  <a:srgbClr val="000000"/>
                </a:solidFill>
                <a:uFillTx/>
                <a:latin typeface="Times"/>
                <a:ea typeface="Times"/>
                <a:cs typeface="Times"/>
                <a:sym typeface="Times"/>
              </a:defRPr>
            </a:pPr>
            <a:r>
              <a:rPr b="1">
                <a:uFillTx/>
              </a:rPr>
              <a:t>Movement disorders are most likely to result from injury to </a:t>
            </a:r>
            <a:br>
              <a:rPr b="1">
                <a:uFillTx/>
              </a:rPr>
            </a:br>
            <a:r>
              <a:rPr>
                <a:uFillTx/>
              </a:rPr>
              <a:t>a. the Wernicke area. b. thecerebellum.</a:t>
            </a:r>
            <a:br>
              <a:rPr>
                <a:uFillTx/>
              </a:rPr>
            </a:br>
            <a:r>
              <a:rPr>
                <a:uFillTx/>
              </a:rPr>
              <a:t>c. the prefrontal cortex. d. thetemporallobe. </a:t>
            </a:r>
            <a:br>
              <a:rPr>
                <a:uFillTx/>
              </a:rPr>
            </a:br>
            <a:r>
              <a:rPr>
                <a:uFillTx/>
              </a:rPr>
              <a:t>e. the postcentral gyrus. </a:t>
            </a:r>
          </a:p>
          <a:p>
            <a:pPr defTabSz="196596" indent="-136524" marL="196595">
              <a:lnSpc>
                <a:spcPts val="2500"/>
              </a:lnSpc>
              <a:spcBef>
                <a:spcPts val="500"/>
              </a:spcBef>
              <a:buClr>
                <a:srgbClr val="000000"/>
              </a:buClr>
              <a:buFont typeface="Times"/>
              <a:buAutoNum type="arabicPeriod"/>
              <a:defRPr sz="1562">
                <a:solidFill>
                  <a:srgbClr val="000000"/>
                </a:solidFill>
                <a:uFillTx/>
                <a:latin typeface="Times"/>
                <a:ea typeface="Times"/>
                <a:cs typeface="Times"/>
                <a:sym typeface="Times"/>
              </a:defRPr>
            </a:pPr>
            <a:r>
              <a:rPr b="1">
                <a:uFillTx/>
              </a:rPr>
              <a:t>To smile, frown, or blow a kiss depends most on which of the following cranial nerves?</a:t>
            </a:r>
            <a:br>
              <a:rPr b="1">
                <a:uFillTx/>
              </a:rPr>
            </a:br>
            <a:r>
              <a:rPr>
                <a:uFillTx/>
              </a:rPr>
              <a:t>a. accessory</a:t>
            </a:r>
            <a:br>
              <a:rPr>
                <a:uFillTx/>
              </a:rPr>
            </a:br>
            <a:r>
              <a:rPr>
                <a:uFillTx/>
              </a:rPr>
              <a:t>b. glossopharyngeal </a:t>
            </a:r>
            <a:br>
              <a:rPr>
                <a:uFillTx/>
              </a:rPr>
            </a:br>
            <a:r>
              <a:rPr>
                <a:uFillTx/>
              </a:rPr>
              <a:t>c. trigeminal d. facial</a:t>
            </a:r>
            <a:br>
              <a:rPr>
                <a:uFillTx/>
              </a:rPr>
            </a:br>
            <a:r>
              <a:rPr>
                <a:uFillTx/>
              </a:rPr>
              <a:t>e. trochlear </a:t>
            </a:r>
          </a:p>
          <a:p>
            <a:pPr defTabSz="196596" indent="-136524" marL="196595">
              <a:lnSpc>
                <a:spcPts val="2500"/>
              </a:lnSpc>
              <a:spcBef>
                <a:spcPts val="500"/>
              </a:spcBef>
              <a:buClr>
                <a:srgbClr val="000000"/>
              </a:buClr>
              <a:buFont typeface="Times"/>
              <a:buAutoNum type="arabicPeriod"/>
              <a:defRPr sz="1562">
                <a:solidFill>
                  <a:srgbClr val="000000"/>
                </a:solidFill>
                <a:uFillTx/>
                <a:latin typeface="Times"/>
                <a:ea typeface="Times"/>
                <a:cs typeface="Times"/>
                <a:sym typeface="Times"/>
              </a:defRPr>
            </a:pPr>
            <a:r>
              <a:rPr>
                <a:uFillTx/>
              </a:rPr>
              <a:t>Most parasympathetic nerve fibers travel through </a:t>
            </a:r>
          </a:p>
          <a:p>
            <a:pPr defTabSz="196596" indent="0" marL="0">
              <a:lnSpc>
                <a:spcPts val="2500"/>
              </a:lnSpc>
              <a:spcBef>
                <a:spcPts val="500"/>
              </a:spcBef>
              <a:buNone/>
              <a:defRPr sz="1562">
                <a:solidFill>
                  <a:srgbClr val="000000"/>
                </a:solidFill>
                <a:uFillTx/>
                <a:latin typeface="Times"/>
                <a:ea typeface="Times"/>
                <a:cs typeface="Times"/>
                <a:sym typeface="Times"/>
              </a:defRPr>
            </a:pPr>
            <a:r>
              <a:rPr>
                <a:uFillTx/>
              </a:rPr>
              <a:t>a. the corpus callosum.</a:t>
            </a:r>
            <a:br>
              <a:rPr>
                <a:uFillTx/>
              </a:rPr>
            </a:br>
            <a:r>
              <a:rPr>
                <a:uFillTx/>
              </a:rPr>
              <a:t>b. thoracicspinalnerves.</a:t>
            </a:r>
            <a:br>
              <a:rPr>
                <a:uFillTx/>
              </a:rPr>
            </a:br>
            <a:r>
              <a:rPr>
                <a:uFillTx/>
              </a:rPr>
              <a:t>c. sacral spinal nerves. d. thevagusnerve.</a:t>
            </a:r>
          </a:p>
          <a:p>
            <a:pPr defTabSz="196596" indent="0" marL="0">
              <a:lnSpc>
                <a:spcPts val="2500"/>
              </a:lnSpc>
              <a:spcBef>
                <a:spcPts val="500"/>
              </a:spcBef>
              <a:buNone/>
              <a:defRPr b="1" sz="1562">
                <a:solidFill>
                  <a:srgbClr val="000000"/>
                </a:solidFill>
                <a:uFillTx/>
                <a:latin typeface="Times"/>
                <a:ea typeface="Times"/>
                <a:cs typeface="Times"/>
                <a:sym typeface="Times"/>
              </a:defRPr>
            </a:pPr>
            <a:r>
              <a:rPr>
                <a:uFillTx/>
              </a:rPr>
              <a:t>4.All of the following </a:t>
            </a:r>
            <a:r>
              <a:rPr i="1">
                <a:uFillTx/>
              </a:rPr>
              <a:t>except </a:t>
            </a:r>
            <a:r>
              <a:rPr>
                <a:uFillTx/>
              </a:rPr>
              <a:t>the </a:t>
            </a:r>
            <a:r>
              <a:rPr>
                <a:uFillTx/>
              </a:rPr>
              <a:t>nerve begin or end in the orbit. </a:t>
            </a:r>
          </a:p>
          <a:p>
            <a:pPr defTabSz="196596" indent="0" marL="0">
              <a:lnSpc>
                <a:spcPts val="2500"/>
              </a:lnSpc>
              <a:spcBef>
                <a:spcPts val="500"/>
              </a:spcBef>
              <a:buNone/>
              <a:defRPr sz="1562">
                <a:solidFill>
                  <a:srgbClr val="000000"/>
                </a:solidFill>
                <a:uFillTx/>
                <a:latin typeface="Times"/>
                <a:ea typeface="Times"/>
                <a:cs typeface="Times"/>
                <a:sym typeface="Times"/>
              </a:defRPr>
            </a:pPr>
            <a:r>
              <a:rPr>
                <a:uFillTx/>
              </a:rPr>
              <a:t>a. optic</a:t>
            </a:r>
            <a:br>
              <a:rPr>
                <a:uFillTx/>
              </a:rPr>
            </a:br>
            <a:r>
              <a:rPr>
                <a:uFillTx/>
              </a:rPr>
              <a:t>b. oculomotor c. trochlear</a:t>
            </a:r>
            <a:br>
              <a:rPr>
                <a:uFillTx/>
              </a:rPr>
            </a:br>
            <a:r>
              <a:rPr>
                <a:uFillTx/>
              </a:rPr>
              <a:t>d. abducens e. accessory </a:t>
            </a:r>
          </a:p>
          <a:p>
            <a:pPr defTabSz="196596" indent="0" marL="0">
              <a:lnSpc>
                <a:spcPts val="2500"/>
              </a:lnSpc>
              <a:spcBef>
                <a:spcPts val="500"/>
              </a:spcBef>
              <a:buNone/>
              <a:defRPr b="1" sz="1562">
                <a:solidFill>
                  <a:srgbClr val="000000"/>
                </a:solidFill>
                <a:uFillTx/>
                <a:latin typeface="Times"/>
                <a:ea typeface="Times"/>
                <a:cs typeface="Times"/>
                <a:sym typeface="Times"/>
              </a:defRPr>
            </a:pPr>
            <a:r>
              <a:rPr>
                <a:uFillTx/>
              </a:rPr>
              <a:t>5. The right and left cerebral hemispheres are connected to each other by a thick C-shaped tract of fibers called the . </a:t>
            </a:r>
          </a:p>
          <a:p>
            <a:pPr defTabSz="196596" indent="0" marL="0">
              <a:lnSpc>
                <a:spcPts val="2500"/>
              </a:lnSpc>
              <a:spcBef>
                <a:spcPts val="500"/>
              </a:spcBef>
              <a:buNone/>
              <a:defRPr b="1" sz="1562">
                <a:solidFill>
                  <a:srgbClr val="000000"/>
                </a:solidFill>
                <a:uFillTx/>
                <a:latin typeface="Times"/>
                <a:ea typeface="Times"/>
                <a:cs typeface="Times"/>
                <a:sym typeface="Times"/>
              </a:defRPr>
            </a:pPr>
            <a:r>
              <a:rPr>
                <a:uFillTx/>
              </a:rPr>
              <a:t>6. The brain has four chambers called </a:t>
            </a:r>
            <a:r>
              <a:rPr>
                <a:uFillTx/>
              </a:rPr>
              <a:t>filled with fluid. </a:t>
            </a:r>
          </a:p>
          <a:p>
            <a:pPr defTabSz="196596" indent="0" marL="0">
              <a:lnSpc>
                <a:spcPts val="2500"/>
              </a:lnSpc>
              <a:spcBef>
                <a:spcPts val="500"/>
              </a:spcBef>
              <a:buNone/>
              <a:defRPr b="1" sz="1562">
                <a:solidFill>
                  <a:srgbClr val="000000"/>
                </a:solidFill>
                <a:uFillTx/>
                <a:latin typeface="Times"/>
                <a:ea typeface="Times"/>
                <a:cs typeface="Times"/>
                <a:sym typeface="Times"/>
              </a:defRPr>
            </a:pPr>
            <a:r>
              <a:rPr>
                <a:uFillTx/>
              </a:rPr>
              <a:t>7. On a sagittal plane, the white matter of the cerebellum exhibits a branching pattern called the </a:t>
            </a:r>
            <a:r>
              <a:rPr>
                <a:uFillTx/>
              </a:rPr>
              <a:t>. </a:t>
            </a:r>
          </a:p>
          <a:p>
            <a:pPr defTabSz="196596" indent="0" marL="0">
              <a:lnSpc>
                <a:spcPts val="2500"/>
              </a:lnSpc>
              <a:spcBef>
                <a:spcPts val="500"/>
              </a:spcBef>
              <a:buNone/>
              <a:defRPr b="1" sz="1562">
                <a:solidFill>
                  <a:srgbClr val="000000"/>
                </a:solidFill>
                <a:uFillTx/>
                <a:latin typeface="Times"/>
                <a:ea typeface="Times"/>
                <a:cs typeface="Times"/>
                <a:sym typeface="Times"/>
              </a:defRPr>
            </a:pPr>
            <a:r>
              <a:rPr>
                <a:uFillTx/>
              </a:rPr>
              <a:t>8. Acetylcholine binds to a category of neurotransmitter receptors called </a:t>
            </a:r>
            <a:r>
              <a:rPr>
                <a:uFillTx/>
              </a:rPr>
              <a:t>receptors. </a:t>
            </a:r>
          </a:p>
          <a:p>
            <a:pPr defTabSz="196596" indent="0" marL="0">
              <a:lnSpc>
                <a:spcPts val="2400"/>
              </a:lnSpc>
              <a:buNone/>
              <a:defRPr sz="1562">
                <a:solidFill>
                  <a:srgbClr val="000000"/>
                </a:solidFill>
                <a:uFillTx/>
                <a:latin typeface="Times"/>
                <a:ea typeface="Times"/>
                <a:cs typeface="Times"/>
                <a:sym typeface="Times"/>
              </a:defRPr>
            </a:pPr>
            <a:br>
              <a:rPr>
                <a:uFillTx/>
              </a:rPr>
            </a:b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45image27107776.png" id="330" name="page345image2710777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665" y="93312"/>
            <a:ext cx="469901" cy="127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45image27107776.png" id="331" name="page345image2710777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665" y="93312"/>
            <a:ext cx="469901" cy="127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45image27107776.png" id="332" name="page345image2710777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665" y="93312"/>
            <a:ext cx="469901" cy="12701"/>
          </a:xfrm>
          <a:prstGeom prst="rect">
            <a:avLst/>
          </a:prstGeom>
          <a:ln w="12700">
            <a:miter lim="400000"/>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page345image27107776.png" id="333" name="page345image27107776.png"/>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picLocks noChangeAspect="1"/>
          </p:cNvPicPr>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2"/>
          <a:stretch>
            <a:fill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665" y="93312"/>
            <a:ext cx="469901" cy="12701"/>
          </a:xfrm>
          <a:prstGeom prst="rect">
            <a:avLst/>
          </a:prstGeom>
          <a:ln w="12700">
            <a:miter lim="400000"/>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ransition spd="med"/>
</p:sld>
</file>

<file path=ppt/theme/theme1.xml><?xml version="1.0" encoding="utf-8"?>
<a:theme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name="White">
  <a:themeElements>
    <a:clrScheme name="White">
      <a:dk1>
        <a:srgbClr val="000000"/>
      </a:dk1>
      <a:lt1>
        <a:srgbClr val="F1F1F1"/>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algn="ctr" cap="flat" cmpd="sng" w="9525">
          <a:solidFill>
            <a:schemeClr val="phClr">
              <a:shade val="95000"/>
              <a:satMod val="104999"/>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solidFill>
          <a:srgbClr val="FFFFFF"/>
        </a:solidFill>
        <a:ln cap="flat" w="25400">
          <a:solidFill>
            <a:schemeClr val="accent1"/>
          </a:solidFill>
          <a:prstDash val="solid"/>
          <a:round/>
        </a:ln>
        <a:effectLst/>
      </a:spPr>
      <a:bodyPr anchor="t" bIns="45718" horzOverflow="overflow" lIns="45718" numCol="1" rIns="45718" rot="0" rtlCol="0" spcFirstLastPara="1" tIns="45718" vert="horz" vertOverflow="overflow" wrap="square">
        <a:spAutoFit/>
      </a:bodyPr>
      <a:lstStyle>
        <a:defPPr algn="l" defTabSz="914400" fontAlgn="auto" hangingPunct="0" indent="0" latinLnBrk="0" marL="0" marR="0" rtl="0">
          <a:lnSpc>
            <a:spcPct val="100000"/>
          </a:lnSpc>
          <a:spcBef>
            <a:spcPts val="0"/>
          </a:spcBef>
          <a:spcAft>
            <a:spcPts val="0"/>
          </a:spcAft>
          <a:buFontTx/>
          <a:buNone/>
          <a:defRPr b="0" baseline="0" cap="none" i="0" kumimoji="0" normalizeH="0" spc="0" strike="noStrike" sz="2000" u="none">
            <a:ln>
              <a:noFill/>
            </a:ln>
            <a:solidFill>
              <a:srgbClr val="000000"/>
            </a:solidFill>
            <a:effectLst/>
            <a:uFillTx/>
            <a:latin typeface="Arial"/>
            <a:ea typeface="Arial"/>
            <a:cs typeface="Arial"/>
            <a:sym typeface="Arial"/>
          </a:defRPr>
        </a:defPPr>
        <a:lvl1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1pPr>
        <a:lvl2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2pPr>
        <a:lvl3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3pPr>
        <a:lvl4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4pPr>
        <a:lvl5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5pPr>
        <a:lvl6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6pPr>
        <a:lvl7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7pPr>
        <a:lvl8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8pPr>
        <a:lvl9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9pPr>
      </a:lstStyle>
      <a:style>
        <a:lnRef idx="0"/>
        <a:fillRef idx="0"/>
        <a:effectRef idx="0"/>
        <a:fontRef idx="none"/>
      </a:style>
    </a:spDef>
    <a:lnDef>
      <a:spPr>
        <a:noFill/>
        <a:ln cap="flat" w="25400">
          <a:solidFill>
            <a:schemeClr val="accent1"/>
          </a:solidFill>
          <a:prstDash val="solid"/>
          <a:round/>
        </a:ln>
        <a:effectLst/>
      </a:spPr>
      <a:bodyPr anchor="t" bIns="45719" horzOverflow="overflow" lIns="91439" numCol="1" rIns="91439" rot="0" rtlCol="0" spcFirstLastPara="1" tIns="45719" vert="horz" vertOverflow="overflow" wrap="square">
        <a:noAutofit/>
      </a:bodyPr>
      <a:lstStyle>
        <a:def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defPPr>
        <a:lvl1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1pPr>
        <a:lvl2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2pPr>
        <a:lvl3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3pPr>
        <a:lvl4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4pPr>
        <a:lvl5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5pPr>
        <a:lvl6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6pPr>
        <a:lvl7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7pPr>
        <a:lvl8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8pPr>
        <a:lvl9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9pPr>
      </a:lstStyle>
      <a:style>
        <a:lnRef idx="0"/>
        <a:fillRef idx="0"/>
        <a:effectRef idx="0"/>
        <a:fontRef idx="none"/>
      </a:style>
    </a:lnDef>
    <a:txDef>
      <a:spPr>
        <a:noFill/>
        <a:ln cap="flat" w="12700">
          <a:noFill/>
          <a:miter lim="400000"/>
        </a:ln>
        <a:effectLst/>
      </a:spPr>
      <a:bodyPr anchor="ctr" bIns="50800" horzOverflow="overflow" lIns="50800" numCol="1" rIns="50800" rot="0" rtlCol="0" spcFirstLastPara="1" tIns="50800" vert="horz" vertOverflow="overflow" wrap="square">
        <a:spAutoFit/>
      </a:bodyPr>
      <a:lstStyle>
        <a:defPPr algn="l" defTabSz="914400" fontAlgn="auto" hangingPunct="0" indent="0" latinLnBrk="0" marL="0" marR="0" rtl="0">
          <a:lnSpc>
            <a:spcPct val="100000"/>
          </a:lnSpc>
          <a:spcBef>
            <a:spcPts val="0"/>
          </a:spcBef>
          <a:spcAft>
            <a:spcPts val="0"/>
          </a:spcAft>
          <a:buFontTx/>
          <a:buNone/>
          <a:defRPr b="0" baseline="0" cap="none" i="0" kumimoji="0" normalizeH="0" spc="0" strike="noStrike" sz="2000" u="none">
            <a:ln>
              <a:noFill/>
            </a:ln>
            <a:solidFill>
              <a:srgbClr val="000000"/>
            </a:solidFill>
            <a:effectLst/>
            <a:uFillTx/>
            <a:latin typeface="Arial"/>
            <a:ea typeface="Arial"/>
            <a:cs typeface="Arial"/>
            <a:sym typeface="Arial"/>
          </a:defRPr>
        </a:defPPr>
        <a:lvl1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1pPr>
        <a:lvl2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2pPr>
        <a:lvl3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3pPr>
        <a:lvl4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4pPr>
        <a:lvl5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5pPr>
        <a:lvl6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6pPr>
        <a:lvl7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7pPr>
        <a:lvl8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8pPr>
        <a:lvl9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9pPr>
      </a:lstStyle>
      <a:style>
        <a:lnRef idx="0"/>
        <a:fillRef idx="0"/>
        <a:effectRef idx="0"/>
        <a:fontRef idx="none"/>
      </a:style>
    </a:txDef>
  </a:objectDefaults>
  <a:extraClrSchemeLst/>
</a:theme>
</file>

<file path=ppt/theme/theme2.xml><?xml version="1.0" encoding="utf-8"?>
<a:theme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algn="ctr" cap="flat" cmpd="sng" w="9525">
          <a:solidFill>
            <a:schemeClr val="phClr">
              <a:shade val="95000"/>
              <a:satMod val="104999"/>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solidFill>
          <a:srgbClr val="FFFFFF"/>
        </a:solidFill>
        <a:ln cap="flat" w="25400">
          <a:solidFill>
            <a:schemeClr val="accent1"/>
          </a:solidFill>
          <a:prstDash val="solid"/>
          <a:round/>
        </a:ln>
        <a:effectLst/>
      </a:spPr>
      <a:bodyPr anchor="t" bIns="45718" horzOverflow="overflow" lIns="45718" numCol="1" rIns="45718" rot="0" rtlCol="0" spcFirstLastPara="1" tIns="45718" vert="horz" vertOverflow="overflow" wrap="square">
        <a:spAutoFit/>
      </a:bodyPr>
      <a:lstStyle>
        <a:defPPr algn="l" defTabSz="914400" fontAlgn="auto" hangingPunct="0" indent="0" latinLnBrk="0" marL="0" marR="0" rtl="0">
          <a:lnSpc>
            <a:spcPct val="100000"/>
          </a:lnSpc>
          <a:spcBef>
            <a:spcPts val="0"/>
          </a:spcBef>
          <a:spcAft>
            <a:spcPts val="0"/>
          </a:spcAft>
          <a:buFontTx/>
          <a:buNone/>
          <a:defRPr b="0" baseline="0" cap="none" i="0" kumimoji="0" normalizeH="0" spc="0" strike="noStrike" sz="2000" u="none">
            <a:ln>
              <a:noFill/>
            </a:ln>
            <a:solidFill>
              <a:srgbClr val="000000"/>
            </a:solidFill>
            <a:effectLst/>
            <a:uFillTx/>
            <a:latin typeface="Arial"/>
            <a:ea typeface="Arial"/>
            <a:cs typeface="Arial"/>
            <a:sym typeface="Arial"/>
          </a:defRPr>
        </a:defPPr>
        <a:lvl1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1pPr>
        <a:lvl2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2pPr>
        <a:lvl3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3pPr>
        <a:lvl4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4pPr>
        <a:lvl5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5pPr>
        <a:lvl6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6pPr>
        <a:lvl7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7pPr>
        <a:lvl8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8pPr>
        <a:lvl9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9pPr>
      </a:lstStyle>
      <a:style>
        <a:lnRef idx="0"/>
        <a:fillRef idx="0"/>
        <a:effectRef idx="0"/>
        <a:fontRef idx="none"/>
      </a:style>
    </a:spDef>
    <a:lnDef>
      <a:spPr>
        <a:noFill/>
        <a:ln cap="flat" w="25400">
          <a:solidFill>
            <a:schemeClr val="accent1"/>
          </a:solidFill>
          <a:prstDash val="solid"/>
          <a:round/>
        </a:ln>
        <a:effectLst/>
      </a:spPr>
      <a:bodyPr anchor="t" bIns="45719" horzOverflow="overflow" lIns="91439" numCol="1" rIns="91439" rot="0" rtlCol="0" spcFirstLastPara="1" tIns="45719" vert="horz" vertOverflow="overflow" wrap="square">
        <a:noAutofit/>
      </a:bodyPr>
      <a:lstStyle>
        <a:def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defPPr>
        <a:lvl1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1pPr>
        <a:lvl2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2pPr>
        <a:lvl3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3pPr>
        <a:lvl4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4pPr>
        <a:lvl5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5pPr>
        <a:lvl6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6pPr>
        <a:lvl7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7pPr>
        <a:lvl8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8pPr>
        <a:lvl9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9pPr>
      </a:lstStyle>
      <a:style>
        <a:lnRef idx="0"/>
        <a:fillRef idx="0"/>
        <a:effectRef idx="0"/>
        <a:fontRef idx="none"/>
      </a:style>
    </a:lnDef>
    <a:txDef>
      <a:spPr>
        <a:noFill/>
        <a:ln cap="flat" w="12700">
          <a:noFill/>
          <a:miter lim="400000"/>
        </a:ln>
        <a:effectLst/>
      </a:spPr>
      <a:bodyPr anchor="ctr" bIns="50800" horzOverflow="overflow" lIns="50800" numCol="1" rIns="50800" rot="0" rtlCol="0" spcFirstLastPara="1" tIns="50800" vert="horz" vertOverflow="overflow" wrap="square">
        <a:spAutoFit/>
      </a:bodyPr>
      <a:lstStyle>
        <a:defPPr algn="l" defTabSz="914400" fontAlgn="auto" hangingPunct="0" indent="0" latinLnBrk="0" marL="0" marR="0" rtl="0">
          <a:lnSpc>
            <a:spcPct val="100000"/>
          </a:lnSpc>
          <a:spcBef>
            <a:spcPts val="0"/>
          </a:spcBef>
          <a:spcAft>
            <a:spcPts val="0"/>
          </a:spcAft>
          <a:buFontTx/>
          <a:buNone/>
          <a:defRPr b="0" baseline="0" cap="none" i="0" kumimoji="0" normalizeH="0" spc="0" strike="noStrike" sz="2000" u="none">
            <a:ln>
              <a:noFill/>
            </a:ln>
            <a:solidFill>
              <a:srgbClr val="000000"/>
            </a:solidFill>
            <a:effectLst/>
            <a:uFillTx/>
            <a:latin typeface="Arial"/>
            <a:ea typeface="Arial"/>
            <a:cs typeface="Arial"/>
            <a:sym typeface="Arial"/>
          </a:defRPr>
        </a:defPPr>
        <a:lvl1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1pPr>
        <a:lvl2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2pPr>
        <a:lvl3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3pPr>
        <a:lvl4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4pPr>
        <a:lvl5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5pPr>
        <a:lvl6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6pPr>
        <a:lvl7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7pPr>
        <a:lvl8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8pPr>
        <a:lvl9pPr algn="l" defTabSz="914400" fontAlgn="auto" hangingPunct="0" indent="0" latinLnBrk="1" marL="0" marR="0" rtl="0">
          <a:lnSpc>
            <a:spcPct val="100000"/>
          </a:lnSpc>
          <a:spcBef>
            <a:spcPts val="0"/>
          </a:spcBef>
          <a:spcAft>
            <a:spcPts val="0"/>
          </a:spcAft>
          <a:buFontTx/>
          <a:buNone/>
          <a:defRPr b="0" baseline="0" cap="none" i="0" kumimoji="0" normalizeH="0" spc="0" strike="noStrike" sz="1800" u="none">
            <a:ln>
              <a:noFill/>
            </a:ln>
            <a:solidFill>
              <a:srgbClr val="000000"/>
            </a:solidFill>
            <a:effectLst/>
            <a:uFillTx/>
          </a:defRPr>
        </a:lvl9pPr>
      </a:lstStyle>
      <a:style>
        <a:lnRef idx="0"/>
        <a:fillRef idx="0"/>
        <a:effectRef idx="0"/>
        <a:fontRef idx="none"/>
      </a:style>
    </a:txDef>
  </a:objectDefaults>
  <a:extraClrSchemeLst/>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